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83" r:id="rId4"/>
    <p:sldId id="265" r:id="rId5"/>
    <p:sldId id="267" r:id="rId6"/>
    <p:sldId id="261" r:id="rId7"/>
    <p:sldId id="273" r:id="rId8"/>
    <p:sldId id="276" r:id="rId9"/>
    <p:sldId id="257" r:id="rId10"/>
    <p:sldId id="262" r:id="rId11"/>
    <p:sldId id="274" r:id="rId12"/>
    <p:sldId id="284" r:id="rId13"/>
    <p:sldId id="285" r:id="rId14"/>
    <p:sldId id="287" r:id="rId15"/>
    <p:sldId id="288" r:id="rId16"/>
    <p:sldId id="277" r:id="rId17"/>
    <p:sldId id="275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33582-1A12-4C32-B460-29FE757F974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FD80-8E81-46C1-98F1-E618BBC9D0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69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A454E-AA1F-4C13-9E6B-F6D8722CF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91B924-F4DB-4242-9DE4-4386F71AC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6ED0DA-1796-411A-A537-45F3CD16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247B-0F86-4976-ADDE-FC7B8AC3E843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C14A2D-6753-462C-AFD1-20AD90C3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EA0155-9145-48CF-83BC-F6917151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0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6869B1-D9E3-4F43-BEEF-8CC00B8D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0B58B4A-BB21-43AD-9918-5E69FC636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7D7A67-ACC1-4221-89C5-EF67195A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FEF-A90E-4719-B262-5776AC91E711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FFD177-3E67-49AA-9986-C5939E5E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1406B8-AD54-4EAE-816E-B11A1358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49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287E7E4-FC64-4EA1-AA60-4AF8F678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7B375F7-A6D9-4B73-AB9B-F2B72F4C5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0F3A38-6DE1-45F1-BC7E-037C8C4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3437-DF48-4750-8D26-F1027A64EFE5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F68CDA-9C02-4EE1-9E5C-991B3982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FDC7C7-5C17-4837-9FEE-D39AE469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52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DE02F-644D-4B10-8A84-AA92A45A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19D715-9C96-486C-8F9E-8D6E1DC89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9BB7A4-70C2-4AAF-B02B-689F80D1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D605C1-39B5-4973-B521-625667DB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9A84B2-425D-4604-BBAE-702699BC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1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6FCE8B-0BD9-486D-B964-51F7826A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71D8B3-9664-4AEB-AAE3-FD1B5473C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3455A0-A66A-4826-9A42-568EF90F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C47B-DA89-4404-A729-56DEC2A52DF5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EA66E7-3AB5-4749-BBCB-25F9D577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D3FB12-397E-4F8D-AAC4-B9E7319C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2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F97C8A-F861-4495-ACE4-2B434774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2EC0E-A123-4CBC-8C6A-BC4F53C72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12E71E-C706-44A7-A347-81962C9A4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B44C4B-FC1E-4F71-BA07-197126DB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2533-0CC9-4A80-949B-84CA02DA8783}" type="datetime1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D9EF1D0-5168-4F4B-BE6D-357EE38D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B3391F-D70F-4A25-9DE4-BB0138B9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4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0FF10-C055-4F71-88A2-5B2B3560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9E2C18-6B71-40A5-AB0F-D52C2AA4F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FA978B0-F1A7-45FA-8AAF-21526194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0C514E8-E432-4DBC-94E0-123B2006E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2B48C43-1ACB-43F0-B4AD-0B6F89703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75B8D6A-59AE-449F-8976-3F82D7BC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F342-37EC-4AE9-B97A-00796475C889}" type="datetime1">
              <a:rPr lang="hr-HR" smtClean="0"/>
              <a:t>22.4.2020.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8154023-4DBD-4E99-82E9-677BE730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18203F8-CF3D-4BA2-B5EA-4E9079B6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0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3EC30-FEAD-4A9B-B2DB-AD8BD63A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700B125-5341-4F44-9DEE-B87B0470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A5B3-DD3E-4636-A177-99326FE6896B}" type="datetime1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6F997B6-2746-4E41-BB88-77254BCB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5E8C80C-EE7A-44E5-9500-67734E6E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7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61CCFBD-59B2-4C2E-8872-9243473F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745B-A93E-4625-A85E-F30F4618C3ED}" type="datetime1">
              <a:rPr lang="hr-HR" smtClean="0"/>
              <a:t>22.4.2020.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E34218C-FC1F-4C30-867D-C64D35D8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13B4029-9DA6-499E-B0BC-00B25E50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1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EE24DA-E743-45E0-8A67-50BE8513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3C53D9-2D98-4B95-B06C-7EB705A6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CBE2224-64B4-45D2-9BF4-6F0EC1D3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ACCB93-ECB8-4131-822B-23C06F59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9C1D-F53F-4369-B0B8-EDDFD9D870F2}" type="datetime1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BD746AB-92E2-4D34-A6B3-9C7AC5AA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ECC5C0-231C-45D0-A78C-5E746A7F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0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68C65-448D-486D-BF61-7A10FF8B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19FB071-A0A2-45B7-84CE-07614A7C8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82F27A8-1AF7-472F-BAEC-85E8FAA15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F28896-A3C1-40A8-95A4-2870AD4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0FE3-9209-4419-8012-AB2FE824AC99}" type="datetime1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5BC318-D54E-485E-8CDF-732ABE34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DE9650-451E-4833-8FB1-BD3BA209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28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206648B-9528-47B8-98D2-FAFD7FAF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6FEEFD-1706-4F79-A6B2-9381EDF2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FB1027-F559-4EF9-B940-D6B1E4809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D71D-6C1D-4411-B6AC-87B409B8C9D4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5EE19E-FB93-40CA-ABD2-774BF6C75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71A01E-B7D8-497F-8BE3-F50CB3B31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D3D4-CD54-4695-B579-987DC076F7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4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-conver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4B9421-0615-47A2-92A1-B1B3BF4FC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614998"/>
            <a:ext cx="11135360" cy="23876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Bahnschrift Light SemiCondensed" panose="020B0502040204020203" pitchFamily="34" charset="0"/>
              </a:rPr>
              <a:t> Postupak pohranjivanja </a:t>
            </a:r>
            <a:r>
              <a:rPr lang="hr-HR" b="1" dirty="0">
                <a:latin typeface="Bahnschrift Light SemiCondensed" panose="020B0502040204020203" pitchFamily="34" charset="0"/>
              </a:rPr>
              <a:t>zvučnih</a:t>
            </a:r>
            <a:r>
              <a:rPr lang="hr-HR" dirty="0">
                <a:latin typeface="Bahnschrift Light SemiCondensed" panose="020B0502040204020203" pitchFamily="34" charset="0"/>
              </a:rPr>
              <a:t> i </a:t>
            </a:r>
            <a:r>
              <a:rPr lang="hr-HR" b="1" dirty="0">
                <a:latin typeface="Bahnschrift Light SemiCondensed" panose="020B0502040204020203" pitchFamily="34" charset="0"/>
              </a:rPr>
              <a:t>videodatoteka</a:t>
            </a:r>
            <a:r>
              <a:rPr lang="hr-HR" dirty="0">
                <a:latin typeface="Bahnschrift Light SemiCondensed" panose="020B0502040204020203" pitchFamily="34" charset="0"/>
              </a:rPr>
              <a:t> u različitim formatima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E376E42-92EC-4DE4-A561-ABAD92B00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080" y="5613559"/>
            <a:ext cx="3571240" cy="726281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DejaVu Math TeX Gyre" panose="02000503000000000000" pitchFamily="2" charset="-18"/>
                <a:ea typeface="DejaVu Math TeX Gyre" panose="02000503000000000000" pitchFamily="2" charset="-18"/>
                <a:cs typeface="DejaVu Math TeX Gyre" panose="02000503000000000000" pitchFamily="2" charset="-18"/>
              </a:rPr>
              <a:t>Matija Marković</a:t>
            </a:r>
          </a:p>
        </p:txBody>
      </p:sp>
      <p:pic>
        <p:nvPicPr>
          <p:cNvPr id="5" name="Grafika 4" descr="Glasnoća">
            <a:extLst>
              <a:ext uri="{FF2B5EF4-FFF2-40B4-BE49-F238E27FC236}">
                <a16:creationId xmlns:a16="http://schemas.microsoft.com/office/drawing/2014/main" id="{CA147740-E60C-425E-B7ED-CABDF2A2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34204">
            <a:off x="3497311" y="3502392"/>
            <a:ext cx="1493520" cy="1493520"/>
          </a:xfrm>
          <a:prstGeom prst="rect">
            <a:avLst/>
          </a:prstGeom>
        </p:spPr>
      </p:pic>
      <p:pic>
        <p:nvPicPr>
          <p:cNvPr id="7" name="Grafika 6" descr="Videokamera">
            <a:extLst>
              <a:ext uri="{FF2B5EF4-FFF2-40B4-BE49-F238E27FC236}">
                <a16:creationId xmlns:a16="http://schemas.microsoft.com/office/drawing/2014/main" id="{B489DF96-C959-4DC0-9571-4B25D56D9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4560" y="3644632"/>
            <a:ext cx="1209040" cy="1209040"/>
          </a:xfrm>
          <a:prstGeom prst="rect">
            <a:avLst/>
          </a:prstGeom>
        </p:spPr>
      </p:pic>
      <p:pic>
        <p:nvPicPr>
          <p:cNvPr id="9" name="Grafika 8" descr="Preuzmi iz oblaka">
            <a:extLst>
              <a:ext uri="{FF2B5EF4-FFF2-40B4-BE49-F238E27FC236}">
                <a16:creationId xmlns:a16="http://schemas.microsoft.com/office/drawing/2014/main" id="{DD36438C-E3FE-4A75-885B-BE07D81B0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1480" y="4648200"/>
            <a:ext cx="1209040" cy="12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ED94EC-5865-471E-9E7D-D2D6D2DC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0EEAA9-22E1-4A09-BE5D-6B0F809C6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B61E891B-64F5-4A10-AF90-24841CB4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F716-52B4-43F3-AEFC-4FBB3822C698}" type="datetime1">
              <a:rPr lang="hr-HR" smtClean="0"/>
              <a:t>22.4.2020.</a:t>
            </a:fld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DC2F409E-88EE-42DF-A556-249647CF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34E8316A-6C8B-4864-BF06-FBE1FAD0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10</a:t>
            </a:fld>
            <a:endParaRPr lang="hr-HR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CA32BD7-B065-4258-9D5B-6E6B19131E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50256" y="0"/>
          <a:ext cx="7706858" cy="732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6890674" imgH="6562800" progId="Word.Document.12">
                  <p:embed/>
                </p:oleObj>
              </mc:Choice>
              <mc:Fallback>
                <p:oleObj name="Document" r:id="rId3" imgW="6890674" imgH="6562800" progId="Word.Documen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ECA32BD7-B065-4258-9D5B-6E6B19131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0256" y="0"/>
                        <a:ext cx="7706858" cy="7321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9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5A31C1-1C3D-41B4-B61C-45580259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CE06CB-6167-4E3E-95F8-82F88DCEF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datoteku </a:t>
            </a:r>
            <a:r>
              <a:rPr lang="hr-HR" sz="3600" b="1" dirty="0"/>
              <a:t>Video 1 </a:t>
            </a:r>
            <a:r>
              <a:rPr lang="hr-HR" sz="3600" dirty="0"/>
              <a:t>(formata </a:t>
            </a:r>
            <a:r>
              <a:rPr lang="hr-HR" sz="3600" b="1" dirty="0"/>
              <a:t>MP4,</a:t>
            </a:r>
            <a:r>
              <a:rPr lang="hr-HR" sz="3600" dirty="0"/>
              <a:t> veličine </a:t>
            </a:r>
            <a:r>
              <a:rPr lang="hr-HR" sz="3600" b="1" dirty="0"/>
              <a:t>9,38 MB, </a:t>
            </a:r>
            <a:r>
              <a:rPr lang="hr-HR" sz="3600" dirty="0"/>
              <a:t>razlučivosti</a:t>
            </a:r>
            <a:r>
              <a:rPr lang="hr-HR" sz="3600" b="1" dirty="0"/>
              <a:t> 1280x720, 30 FPS</a:t>
            </a:r>
            <a:r>
              <a:rPr lang="hr-HR" sz="3600" dirty="0"/>
              <a:t>) pomoću online pretvarača pretvoriti u format </a:t>
            </a:r>
            <a:r>
              <a:rPr lang="hr-HR" sz="3600" b="1" dirty="0"/>
              <a:t>WMV</a:t>
            </a:r>
          </a:p>
          <a:p>
            <a:endParaRPr lang="hr-HR" sz="3600" b="1" dirty="0"/>
          </a:p>
          <a:p>
            <a:r>
              <a:rPr lang="hr-HR" sz="3600" b="1" dirty="0"/>
              <a:t>razlučivost ostaviti nepromijenjenu </a:t>
            </a:r>
          </a:p>
          <a:p>
            <a:r>
              <a:rPr lang="hr-HR" sz="3600" b="1" dirty="0" err="1"/>
              <a:t>bitrate</a:t>
            </a:r>
            <a:r>
              <a:rPr lang="hr-HR" sz="3600" b="1" dirty="0"/>
              <a:t> ostaviti nepromijenjen (30 FPS) </a:t>
            </a:r>
            <a:r>
              <a:rPr lang="hr-HR" dirty="0"/>
              <a:t>** svojstva</a:t>
            </a:r>
            <a:endParaRPr lang="hr-HR" sz="36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FD67AB-58B7-426E-A7D7-7D824545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4D6302-ED0A-4C44-903B-AB4F0C6B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079685-C36D-4C5D-82FA-C763FFF6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25057F-9340-42EF-A6C0-517FED6F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8D3A68-C707-4DD7-AF66-AEE00F34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1C5DE9-57BA-4565-8C4C-0F344CF8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12</a:t>
            </a:fld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EFFC2E-4E2E-4C15-AFC4-A00BFEB0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36EE7CA-A463-4234-9C6B-340F3ABF1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40906" r="29951" b="29709"/>
          <a:stretch/>
        </p:blipFill>
        <p:spPr>
          <a:xfrm>
            <a:off x="642429" y="858590"/>
            <a:ext cx="10907141" cy="44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D4C266-DBDA-416C-A637-921BE1BA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1BCA6A-9040-47FC-BC4F-BD8A89A1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45CED1-1F0F-4667-BEB9-34042114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13</a:t>
            </a:fld>
            <a:endParaRPr lang="hr-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4B51EA-096C-4288-A653-87BA9A701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3" t="47767" r="29375" b="12492"/>
          <a:stretch/>
        </p:blipFill>
        <p:spPr>
          <a:xfrm>
            <a:off x="1116769" y="770138"/>
            <a:ext cx="9958461" cy="53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1CA707-F694-4F60-9945-4A388CB9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ED8EB9-C5CE-4312-A2C0-6481C03A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CA2DFA-61D4-4E78-A61C-48172DBD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14</a:t>
            </a:fld>
            <a:endParaRPr lang="hr-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9F91FF-BFC1-462B-82B2-5FE366A33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1" t="33657" r="36286" b="31780"/>
          <a:stretch/>
        </p:blipFill>
        <p:spPr>
          <a:xfrm>
            <a:off x="1855532" y="772358"/>
            <a:ext cx="8480935" cy="46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757766-1451-4051-AAF7-D3A281BE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A322E7-2E9A-4ADC-AF09-4353C1AF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6AB5D7-3AE9-4026-98FF-73BAB957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ABBE9B7-8CA1-42DD-A9C1-77FA3B38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9BB7EA-96F8-43E0-BA91-62AD2DFD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15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235AB16-C78D-49FD-9D99-773625E99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40647" r="29951" b="36551"/>
          <a:stretch/>
        </p:blipFill>
        <p:spPr>
          <a:xfrm>
            <a:off x="814902" y="1406603"/>
            <a:ext cx="10562196" cy="33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5A1DD-3D6D-42E5-BD10-8E357B21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28EF6B-3FBA-4CBF-B922-BC7F72D8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600" dirty="0">
                <a:solidFill>
                  <a:prstClr val="black"/>
                </a:solidFill>
              </a:rPr>
              <a:t>datoteku </a:t>
            </a:r>
            <a:r>
              <a:rPr lang="hr-HR" sz="3600" b="1" dirty="0">
                <a:solidFill>
                  <a:prstClr val="black"/>
                </a:solidFill>
              </a:rPr>
              <a:t>Video 1 </a:t>
            </a:r>
            <a:r>
              <a:rPr lang="hr-HR" sz="3600" dirty="0">
                <a:solidFill>
                  <a:prstClr val="black"/>
                </a:solidFill>
              </a:rPr>
              <a:t>(formata </a:t>
            </a:r>
            <a:r>
              <a:rPr lang="hr-HR" sz="3600" b="1" dirty="0">
                <a:solidFill>
                  <a:prstClr val="black"/>
                </a:solidFill>
              </a:rPr>
              <a:t>MP4,</a:t>
            </a:r>
            <a:r>
              <a:rPr lang="hr-HR" sz="3600" dirty="0">
                <a:solidFill>
                  <a:prstClr val="black"/>
                </a:solidFill>
              </a:rPr>
              <a:t> veličine </a:t>
            </a:r>
            <a:r>
              <a:rPr lang="hr-HR" sz="3600" b="1" dirty="0">
                <a:solidFill>
                  <a:prstClr val="black"/>
                </a:solidFill>
              </a:rPr>
              <a:t>9,38 MB, </a:t>
            </a:r>
            <a:r>
              <a:rPr lang="hr-HR" sz="3600" dirty="0">
                <a:solidFill>
                  <a:prstClr val="black"/>
                </a:solidFill>
              </a:rPr>
              <a:t>razlučivosti</a:t>
            </a:r>
            <a:r>
              <a:rPr lang="hr-HR" sz="3600" b="1" dirty="0">
                <a:solidFill>
                  <a:prstClr val="black"/>
                </a:solidFill>
              </a:rPr>
              <a:t> 1280x720, 30 FPS</a:t>
            </a:r>
            <a:r>
              <a:rPr lang="hr-HR" sz="3600" dirty="0">
                <a:solidFill>
                  <a:prstClr val="black"/>
                </a:solidFill>
              </a:rPr>
              <a:t>) pomoću online pretvarača pretvoriti u format </a:t>
            </a:r>
            <a:r>
              <a:rPr lang="hr-HR" sz="3600" b="1" dirty="0">
                <a:solidFill>
                  <a:prstClr val="black"/>
                </a:solidFill>
              </a:rPr>
              <a:t>WMV,</a:t>
            </a:r>
            <a:r>
              <a:rPr lang="hr-HR" sz="3600" dirty="0"/>
              <a:t> te zabilježiti promjenu u veličini</a:t>
            </a:r>
            <a:endParaRPr lang="hr-HR" sz="3600" b="1" dirty="0">
              <a:solidFill>
                <a:prstClr val="black"/>
              </a:solidFill>
            </a:endParaRPr>
          </a:p>
          <a:p>
            <a:pPr lvl="0"/>
            <a:endParaRPr lang="hr-HR" sz="3600" b="1" dirty="0">
              <a:solidFill>
                <a:prstClr val="black"/>
              </a:solidFill>
            </a:endParaRPr>
          </a:p>
          <a:p>
            <a:pPr lvl="0"/>
            <a:r>
              <a:rPr lang="hr-HR" sz="3600" b="1" dirty="0">
                <a:solidFill>
                  <a:prstClr val="black"/>
                </a:solidFill>
              </a:rPr>
              <a:t>razlučivost postaviti na 720 x 576</a:t>
            </a:r>
          </a:p>
          <a:p>
            <a:pPr lvl="0"/>
            <a:r>
              <a:rPr lang="hr-HR" sz="3600" b="1" dirty="0">
                <a:solidFill>
                  <a:prstClr val="black"/>
                </a:solidFill>
              </a:rPr>
              <a:t>smanjiti FPS (</a:t>
            </a:r>
            <a:r>
              <a:rPr lang="hr-HR" sz="3600" b="1" dirty="0" err="1">
                <a:solidFill>
                  <a:prstClr val="black"/>
                </a:solidFill>
              </a:rPr>
              <a:t>frame</a:t>
            </a:r>
            <a:r>
              <a:rPr lang="hr-HR" sz="3600" b="1" dirty="0">
                <a:solidFill>
                  <a:prstClr val="black"/>
                </a:solidFill>
              </a:rPr>
              <a:t> rate) na 25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0C49A9-512B-443C-B1C7-9C24A4E1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37E2E4-AE07-43CB-B13F-645D6740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ACD689-EA72-4FFB-926E-1CB20052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1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8312F-D49B-4581-80F5-227CCF93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EED6DC-9915-4E48-9A08-AEDEE3C8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datoteku </a:t>
            </a:r>
            <a:r>
              <a:rPr lang="hr-HR" sz="3600" b="1" dirty="0"/>
              <a:t>Video 1</a:t>
            </a:r>
            <a:r>
              <a:rPr lang="hr-HR" sz="3600" dirty="0"/>
              <a:t> (formata </a:t>
            </a:r>
            <a:r>
              <a:rPr lang="hr-HR" sz="3600" b="1" dirty="0"/>
              <a:t>MP4,</a:t>
            </a:r>
            <a:r>
              <a:rPr lang="hr-HR" sz="3600" dirty="0"/>
              <a:t> veličine </a:t>
            </a:r>
            <a:r>
              <a:rPr lang="hr-HR" sz="3600" b="1" dirty="0"/>
              <a:t>9,38 MB, </a:t>
            </a:r>
            <a:r>
              <a:rPr lang="hr-HR" sz="3600" dirty="0"/>
              <a:t>razlučivosti</a:t>
            </a:r>
            <a:r>
              <a:rPr lang="hr-HR" sz="3600" b="1" dirty="0"/>
              <a:t> 1280x720</a:t>
            </a:r>
            <a:r>
              <a:rPr lang="hr-HR" sz="3600" dirty="0"/>
              <a:t>) pomoću online pretvarača pretvoriti u format </a:t>
            </a:r>
            <a:r>
              <a:rPr lang="hr-HR" sz="3600" b="1" dirty="0"/>
              <a:t>FLV,</a:t>
            </a:r>
            <a:r>
              <a:rPr lang="hr-HR" sz="3600" dirty="0"/>
              <a:t> te zabilježiti promjenu u veličini</a:t>
            </a:r>
            <a:endParaRPr lang="hr-HR" sz="3600" b="1" dirty="0"/>
          </a:p>
          <a:p>
            <a:endParaRPr lang="hr-HR" sz="3600" b="1" dirty="0"/>
          </a:p>
          <a:p>
            <a:r>
              <a:rPr lang="hr-HR" sz="3200" b="1" dirty="0"/>
              <a:t>razlučivost ostaviti nepromijenjenu </a:t>
            </a:r>
          </a:p>
          <a:p>
            <a:r>
              <a:rPr lang="hr-HR" sz="3200" b="1" dirty="0" err="1"/>
              <a:t>bitrate</a:t>
            </a:r>
            <a:r>
              <a:rPr lang="hr-HR" sz="3200" b="1" dirty="0"/>
              <a:t> ostaviti nepromijenjen (30 FPS)</a:t>
            </a:r>
            <a:endParaRPr lang="hr-HR" b="1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9A8166-4AF9-4B48-B6C5-D1BAA17D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D26889-EBB3-4368-A289-D63AEC79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45AB6F-072E-4DE0-8614-92228B44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2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DEA944-05DD-4690-AC7D-E66FF020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14190"/>
            <a:ext cx="10515600" cy="4351338"/>
          </a:xfrm>
        </p:spPr>
        <p:txBody>
          <a:bodyPr/>
          <a:lstStyle/>
          <a:p>
            <a:r>
              <a:rPr lang="hr-HR" dirty="0"/>
              <a:t>U današnje vrijeme često se javlja potreba za prijenosom multimedijskih datoteka (fotografija, zvuka, videozapisa) s uređaja na uređaj</a:t>
            </a:r>
          </a:p>
          <a:p>
            <a:endParaRPr lang="hr-HR" dirty="0"/>
          </a:p>
          <a:p>
            <a:r>
              <a:rPr lang="hr-HR" dirty="0"/>
              <a:t>Najčešći problem koji se javlja prilikom slanja takvih datoteka je njihova veličina te samim time i vrijeme slanja takve datoteke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9E1329-87DF-4362-85C1-7FBB6BEA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4ED602-FC21-4A4E-AFE0-FD3DB2EC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BCD7B2-E8D0-4911-AAEC-36FA105D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2</a:t>
            </a:fld>
            <a:endParaRPr lang="hr-HR" dirty="0"/>
          </a:p>
        </p:txBody>
      </p:sp>
      <p:pic>
        <p:nvPicPr>
          <p:cNvPr id="3076" name="Picture 4" descr="Slikovni rezultat za MOBILE TRANSFER DATA">
            <a:extLst>
              <a:ext uri="{FF2B5EF4-FFF2-40B4-BE49-F238E27FC236}">
                <a16:creationId xmlns:a16="http://schemas.microsoft.com/office/drawing/2014/main" id="{0E1068FC-AEBA-43B1-B0D3-9BECF4E7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39" y="3868141"/>
            <a:ext cx="2915921" cy="23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3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97AAA4-D668-4C38-A1C0-EEB21C89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Budući da sve više datoteka objavljujemo i šaljemo putem interneta (društvene mreže, aplikacije), upravo ćemo danas naučiti kako smanjiti veličinu zvučnih datoteka kako bi slanje takvih datoteka bilo brže, i kako bi zauzimale manje memorije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635649-4B43-4650-A82B-4FA20348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82EBDB-B909-447F-BE0D-0D45E8E8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Pohranjivanje zvučnih i videodatoteka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25F992-878D-4DA5-AFDC-EE1E89EB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97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F4A1CD-F8EA-4D92-8ED7-8F0B2655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9088"/>
            <a:ext cx="10515600" cy="1325563"/>
          </a:xfrm>
        </p:spPr>
        <p:txBody>
          <a:bodyPr/>
          <a:lstStyle/>
          <a:p>
            <a:r>
              <a:rPr lang="hr-HR" b="1" dirty="0"/>
              <a:t>Pretvarač</a:t>
            </a:r>
            <a:r>
              <a:rPr lang="hr-HR" dirty="0"/>
              <a:t> (</a:t>
            </a:r>
            <a:r>
              <a:rPr lang="hr-HR" i="1" dirty="0" err="1"/>
              <a:t>konverter</a:t>
            </a:r>
            <a:r>
              <a:rPr lang="hr-HR" i="1" dirty="0"/>
              <a:t> – engl. </a:t>
            </a:r>
            <a:r>
              <a:rPr lang="hr-HR" i="1" dirty="0" err="1"/>
              <a:t>converter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C0BD4B-0245-4CF0-90A8-5247A1AC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06294"/>
            <a:ext cx="10515600" cy="4351338"/>
          </a:xfrm>
        </p:spPr>
        <p:txBody>
          <a:bodyPr>
            <a:normAutofit/>
          </a:bodyPr>
          <a:lstStyle/>
          <a:p>
            <a:r>
              <a:rPr lang="hr-HR" sz="3600" dirty="0"/>
              <a:t>besplatni ili komercijalni program s pomoću kojeg možemo pretvarati multimedijski zapis iz jednog formata u drugi format</a:t>
            </a:r>
          </a:p>
          <a:p>
            <a:endParaRPr lang="hr-HR" sz="3600" dirty="0"/>
          </a:p>
          <a:p>
            <a:pPr marL="0" indent="0" algn="ctr">
              <a:buNone/>
            </a:pPr>
            <a:r>
              <a:rPr lang="hr-HR" sz="3600" dirty="0"/>
              <a:t>OTVORITI </a:t>
            </a:r>
            <a:r>
              <a:rPr lang="hr-HR" sz="3600" dirty="0">
                <a:sym typeface="Wingdings" panose="05000000000000000000" pitchFamily="2" charset="2"/>
              </a:rPr>
              <a:t>  </a:t>
            </a:r>
            <a:r>
              <a:rPr lang="hr-HR" sz="3600" dirty="0">
                <a:hlinkClick r:id="rId2"/>
              </a:rPr>
              <a:t>https://www.online-convert.com/</a:t>
            </a:r>
            <a:endParaRPr lang="hr-HR" sz="36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84190E-17EA-451F-A921-BF9BB816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8D3A37-00A2-48B2-A5C1-D2C3CC8B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39EE4E-50F9-42B3-BF65-C21FE93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9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16CD0-C19D-41CE-88DB-0C5827F5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D5DE3A-B8D3-4C22-A92D-06CEAAC9C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628504-DB85-4505-A7E3-BCFEDAD5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81B729-CDB6-4EBF-BB99-D032CD35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ED7ABF-5827-449D-94C9-4CAD2DC8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5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DF32D0C-6D35-4C8C-83DB-D30F5072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8" r="1190" b="12881"/>
          <a:stretch/>
        </p:blipFill>
        <p:spPr>
          <a:xfrm>
            <a:off x="0" y="816746"/>
            <a:ext cx="12046998" cy="51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774575-95AC-460A-957E-B3D9CFE0C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način na koji se pokreti, boje i oblici iz analognog svijeta oko nas, „uhvaćeni“ objektivom, pretvaraju u binarne brojeve i zapisuju na spremnike digitalnih uređaja u obliku datoteka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D07344-6541-4791-B347-58BD7D24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83D-01F1-48E8-902D-0E32F9179A4B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197DC7-AABA-457C-A47C-D1A86629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EB17E6-C8B2-4404-A5AA-C5D427E3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6</a:t>
            </a:fld>
            <a:endParaRPr lang="hr-HR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9A922C8-457A-4400-8B90-7EC786FF5D9D}"/>
              </a:ext>
            </a:extLst>
          </p:cNvPr>
          <p:cNvSpPr txBox="1">
            <a:spLocks/>
          </p:cNvSpPr>
          <p:nvPr/>
        </p:nvSpPr>
        <p:spPr>
          <a:xfrm>
            <a:off x="635000" y="233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err="1"/>
              <a:t>Videoformat</a:t>
            </a:r>
            <a:r>
              <a:rPr lang="hr-HR" b="1" dirty="0"/>
              <a:t> datoteke</a:t>
            </a:r>
          </a:p>
        </p:txBody>
      </p:sp>
    </p:spTree>
    <p:extLst>
      <p:ext uri="{BB962C8B-B14F-4D97-AF65-F5344CB8AC3E}">
        <p14:creationId xmlns:p14="http://schemas.microsoft.com/office/powerpoint/2010/main" val="11348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ED524-7E33-42CB-B78C-DC8668DB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Kvaliteta video zapisa određena je:</a:t>
            </a:r>
            <a:br>
              <a:rPr lang="pl-PL" b="1" dirty="0"/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229834-891F-42E4-B877-6C4A4FE7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3600" b="1" dirty="0"/>
              <a:t>količinom bitova po jedinici vremena </a:t>
            </a:r>
            <a:r>
              <a:rPr lang="hr-HR" sz="3600" dirty="0"/>
              <a:t>(brzina prijenosa bitova ili </a:t>
            </a:r>
            <a:r>
              <a:rPr lang="hr-HR" sz="3600" dirty="0" err="1">
                <a:solidFill>
                  <a:srgbClr val="FF0000"/>
                </a:solidFill>
              </a:rPr>
              <a:t>bitrate</a:t>
            </a:r>
            <a:r>
              <a:rPr lang="hr-HR" sz="36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hr-HR" sz="3600" dirty="0"/>
          </a:p>
          <a:p>
            <a:pPr marL="514350" indent="-514350">
              <a:buFont typeface="+mj-lt"/>
              <a:buAutoNum type="arabicPeriod"/>
            </a:pPr>
            <a:r>
              <a:rPr lang="hr-HR" sz="3600" b="1" dirty="0"/>
              <a:t>razlučivosti</a:t>
            </a:r>
            <a:r>
              <a:rPr lang="hr-HR" sz="3600" dirty="0"/>
              <a:t> (</a:t>
            </a:r>
            <a:r>
              <a:rPr lang="hr-HR" sz="3600" b="1" dirty="0"/>
              <a:t>broj </a:t>
            </a:r>
            <a:r>
              <a:rPr lang="hr-HR" sz="3600" b="1" dirty="0" err="1"/>
              <a:t>piksela</a:t>
            </a:r>
            <a:r>
              <a:rPr lang="hr-HR" sz="3600" b="1" dirty="0"/>
              <a:t> videa</a:t>
            </a:r>
            <a:r>
              <a:rPr lang="hr-HR" sz="3600" dirty="0"/>
              <a:t>, kao i kod slika)</a:t>
            </a:r>
          </a:p>
          <a:p>
            <a:pPr marL="514350" indent="-514350">
              <a:buFont typeface="+mj-lt"/>
              <a:buAutoNum type="arabicPeriod"/>
            </a:pPr>
            <a:endParaRPr lang="hr-HR" sz="3600" dirty="0"/>
          </a:p>
          <a:p>
            <a:pPr marL="514350" indent="-514350">
              <a:buFont typeface="+mj-lt"/>
              <a:buAutoNum type="arabicPeriod"/>
            </a:pPr>
            <a:r>
              <a:rPr lang="hr-HR" sz="3600" b="1" dirty="0"/>
              <a:t>brojem sličica u sekundi </a:t>
            </a:r>
            <a:r>
              <a:rPr lang="hr-HR" sz="3600" dirty="0"/>
              <a:t>(</a:t>
            </a:r>
            <a:r>
              <a:rPr lang="hr-HR" sz="3600" b="1" dirty="0"/>
              <a:t>FPS </a:t>
            </a:r>
            <a:r>
              <a:rPr lang="hr-HR" sz="3600" dirty="0"/>
              <a:t>– </a:t>
            </a:r>
            <a:r>
              <a:rPr lang="hr-HR" sz="3600" dirty="0" err="1"/>
              <a:t>frame</a:t>
            </a:r>
            <a:r>
              <a:rPr lang="hr-HR" sz="3600" dirty="0"/>
              <a:t> </a:t>
            </a:r>
            <a:r>
              <a:rPr lang="hr-HR" sz="3600" dirty="0" err="1"/>
              <a:t>per</a:t>
            </a:r>
            <a:r>
              <a:rPr lang="hr-HR" sz="3600" dirty="0"/>
              <a:t> </a:t>
            </a:r>
            <a:r>
              <a:rPr lang="hr-HR" sz="3600" dirty="0" err="1"/>
              <a:t>second</a:t>
            </a:r>
            <a:r>
              <a:rPr lang="hr-HR" sz="3600" dirty="0"/>
              <a:t>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AE2872-E576-4AC7-A878-B594B3DB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6B8495-BFA3-4DD9-9A7F-8CAD319A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7238BE-B89F-4E90-BA5E-07782E63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14AE9A-C0C8-4E68-A33E-0F44F090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568"/>
          </a:xfrm>
        </p:spPr>
        <p:txBody>
          <a:bodyPr/>
          <a:lstStyle/>
          <a:p>
            <a:r>
              <a:rPr lang="hr-HR" b="1" dirty="0"/>
              <a:t>FPS </a:t>
            </a:r>
            <a:r>
              <a:rPr lang="hr-HR" dirty="0"/>
              <a:t>– </a:t>
            </a:r>
            <a:r>
              <a:rPr lang="hr-HR" dirty="0" err="1"/>
              <a:t>frame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</a:t>
            </a:r>
            <a:r>
              <a:rPr lang="hr-HR" dirty="0" err="1"/>
              <a:t>second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7D5BA2-5845-4DD7-BB55-4040EAAF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hr-HR" sz="3600" dirty="0"/>
              <a:t>označava koliko </a:t>
            </a:r>
            <a:r>
              <a:rPr lang="hr-HR" sz="3600" b="1" dirty="0"/>
              <a:t>sličica u sekundi </a:t>
            </a:r>
            <a:r>
              <a:rPr lang="hr-HR" sz="3600" dirty="0"/>
              <a:t>prikazuje vaš zaslon prilikom gledanja videa, igranja računalnih igara...</a:t>
            </a:r>
          </a:p>
          <a:p>
            <a:endParaRPr lang="hr-HR" sz="3600" dirty="0"/>
          </a:p>
          <a:p>
            <a:endParaRPr lang="hr-HR" sz="1600" dirty="0"/>
          </a:p>
          <a:p>
            <a:r>
              <a:rPr lang="hr-HR" sz="3600" b="1" dirty="0"/>
              <a:t>minimalni broj </a:t>
            </a:r>
            <a:r>
              <a:rPr lang="hr-HR" sz="3600" dirty="0"/>
              <a:t>sličica po sekundi a da ljudsko oko ne primijeti izmjenu jest </a:t>
            </a:r>
            <a:r>
              <a:rPr lang="hr-HR" sz="3600" b="1" dirty="0"/>
              <a:t>25 sličica </a:t>
            </a:r>
            <a:r>
              <a:rPr lang="hr-HR" sz="3600" dirty="0"/>
              <a:t>(više sličica – </a:t>
            </a:r>
            <a:r>
              <a:rPr lang="hr-HR" sz="3600" u="sng" dirty="0">
                <a:solidFill>
                  <a:srgbClr val="FF0000"/>
                </a:solidFill>
              </a:rPr>
              <a:t>realniji pokret</a:t>
            </a:r>
            <a:r>
              <a:rPr lang="hr-HR" sz="3600" dirty="0"/>
              <a:t>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D0D6CD-C158-4126-A3F8-0D12715F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25D2-422A-4755-8CB5-C5CC170D45F0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EE0703-514E-4C8A-8650-2475EF74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19C97C-B78F-4606-AF35-250428EE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5C7695-5AFE-4A9D-B5E2-A69EC2B7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Pokreni prezentaciju u načinu projekcije da bi pogledao animaciju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4A2050-94F0-4B58-B8BE-538B5C5C1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FDBC14-57D2-4A7B-B910-2B62DEC2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2FBB-BB90-41EE-AAAC-9EBB954EDC61}" type="datetime1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F5ECB3-FC49-4DF9-9000-A2B1D73C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Pohranjivanje zvučnih i </a:t>
            </a:r>
            <a:r>
              <a:rPr lang="hr-HR" dirty="0" err="1">
                <a:solidFill>
                  <a:schemeClr val="tx1"/>
                </a:solidFill>
              </a:rPr>
              <a:t>videodatoteka</a:t>
            </a:r>
            <a:r>
              <a:rPr lang="hr-HR" dirty="0">
                <a:solidFill>
                  <a:schemeClr val="tx1"/>
                </a:solidFill>
              </a:rPr>
              <a:t> u različitim formatima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A3D4EC-BA2E-48DB-A820-4F3068C2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3D4-CD54-4695-B579-987DC076F705}" type="slidenum">
              <a:rPr lang="hr-HR" smtClean="0"/>
              <a:t>9</a:t>
            </a:fld>
            <a:endParaRPr lang="hr-HR"/>
          </a:p>
        </p:txBody>
      </p:sp>
      <p:pic>
        <p:nvPicPr>
          <p:cNvPr id="1026" name="Picture 2" descr="fps2.gif">
            <a:extLst>
              <a:ext uri="{FF2B5EF4-FFF2-40B4-BE49-F238E27FC236}">
                <a16:creationId xmlns:a16="http://schemas.microsoft.com/office/drawing/2014/main" id="{98F92E34-4D92-46CF-BBE3-6CF133878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04" y="1429305"/>
            <a:ext cx="8479592" cy="48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515</Words>
  <Application>Microsoft Office PowerPoint</Application>
  <PresentationFormat>Široki zaslon</PresentationFormat>
  <Paragraphs>87</Paragraphs>
  <Slides>17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5" baseType="lpstr">
      <vt:lpstr>Arial</vt:lpstr>
      <vt:lpstr>Bahnschrift Light SemiCondensed</vt:lpstr>
      <vt:lpstr>Calibri</vt:lpstr>
      <vt:lpstr>Calibri Light</vt:lpstr>
      <vt:lpstr>DejaVu Math TeX Gyre</vt:lpstr>
      <vt:lpstr>Wingdings</vt:lpstr>
      <vt:lpstr>Tema sustava Office</vt:lpstr>
      <vt:lpstr>Document</vt:lpstr>
      <vt:lpstr> Postupak pohranjivanja zvučnih i videodatoteka u različitim formatima</vt:lpstr>
      <vt:lpstr>PowerPoint prezentacija</vt:lpstr>
      <vt:lpstr>PowerPoint prezentacija</vt:lpstr>
      <vt:lpstr>Pretvarač (konverter – engl. converter)</vt:lpstr>
      <vt:lpstr>PowerPoint prezentacija</vt:lpstr>
      <vt:lpstr>PowerPoint prezentacija</vt:lpstr>
      <vt:lpstr>Kvaliteta video zapisa određena je: </vt:lpstr>
      <vt:lpstr>FPS – frame per second</vt:lpstr>
      <vt:lpstr>Pokreni prezentaciju u načinu projekcije da bi pogledao animaciju </vt:lpstr>
      <vt:lpstr>PowerPoint prezentacija</vt:lpstr>
      <vt:lpstr>Primjer 1.</vt:lpstr>
      <vt:lpstr>PowerPoint prezentacija</vt:lpstr>
      <vt:lpstr>PowerPoint prezentacija</vt:lpstr>
      <vt:lpstr>PowerPoint prezentacija</vt:lpstr>
      <vt:lpstr>PowerPoint prezentacija</vt:lpstr>
      <vt:lpstr>Zadatak 1</vt:lpstr>
      <vt:lpstr>Zadatak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68</cp:revision>
  <dcterms:created xsi:type="dcterms:W3CDTF">2020-02-08T11:14:04Z</dcterms:created>
  <dcterms:modified xsi:type="dcterms:W3CDTF">2020-04-22T09:29:28Z</dcterms:modified>
</cp:coreProperties>
</file>