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79" r:id="rId3"/>
    <p:sldId id="270" r:id="rId4"/>
    <p:sldId id="278" r:id="rId5"/>
    <p:sldId id="282" r:id="rId6"/>
    <p:sldId id="283" r:id="rId7"/>
    <p:sldId id="257" r:id="rId8"/>
    <p:sldId id="258" r:id="rId9"/>
    <p:sldId id="271" r:id="rId10"/>
    <p:sldId id="281" r:id="rId11"/>
    <p:sldId id="280" r:id="rId12"/>
    <p:sldId id="259" r:id="rId13"/>
    <p:sldId id="284" r:id="rId14"/>
    <p:sldId id="260" r:id="rId15"/>
    <p:sldId id="261" r:id="rId16"/>
    <p:sldId id="272" r:id="rId17"/>
    <p:sldId id="273" r:id="rId18"/>
    <p:sldId id="286" r:id="rId19"/>
    <p:sldId id="285" r:id="rId20"/>
    <p:sldId id="262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 varScale="1">
        <p:scale>
          <a:sx n="109" d="100"/>
          <a:sy n="109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DEF64-4B06-483A-985F-594005E22B85}" type="datetimeFigureOut">
              <a:rPr lang="hr-HR" smtClean="0"/>
              <a:t>14.11.2019.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152FB-3E92-465B-98CE-29253CDD80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212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E1AC-21AB-4480-AB35-8C229C31478F}" type="datetimeFigureOut">
              <a:rPr lang="hr-HR" smtClean="0"/>
              <a:t>14.11.2019.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8E-8F87-4B87-994A-FB434462D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229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E1AC-21AB-4480-AB35-8C229C31478F}" type="datetimeFigureOut">
              <a:rPr lang="hr-HR" smtClean="0"/>
              <a:t>14.11.2019.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8E-8F87-4B87-994A-FB434462D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858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E1AC-21AB-4480-AB35-8C229C31478F}" type="datetimeFigureOut">
              <a:rPr lang="hr-HR" smtClean="0"/>
              <a:t>14.11.2019.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8E-8F87-4B87-994A-FB434462D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67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E1AC-21AB-4480-AB35-8C229C31478F}" type="datetimeFigureOut">
              <a:rPr lang="hr-HR" smtClean="0"/>
              <a:t>14.11.2019.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8E-8F87-4B87-994A-FB434462D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21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E1AC-21AB-4480-AB35-8C229C31478F}" type="datetimeFigureOut">
              <a:rPr lang="hr-HR" smtClean="0"/>
              <a:t>14.11.2019.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8E-8F87-4B87-994A-FB434462D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747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E1AC-21AB-4480-AB35-8C229C31478F}" type="datetimeFigureOut">
              <a:rPr lang="hr-HR" smtClean="0"/>
              <a:t>14.11.2019.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8E-8F87-4B87-994A-FB434462D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629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E1AC-21AB-4480-AB35-8C229C31478F}" type="datetimeFigureOut">
              <a:rPr lang="hr-HR" smtClean="0"/>
              <a:t>14.11.2019.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8E-8F87-4B87-994A-FB434462D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53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E1AC-21AB-4480-AB35-8C229C31478F}" type="datetimeFigureOut">
              <a:rPr lang="hr-HR" smtClean="0"/>
              <a:t>14.11.2019.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8E-8F87-4B87-994A-FB434462D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431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E1AC-21AB-4480-AB35-8C229C31478F}" type="datetimeFigureOut">
              <a:rPr lang="hr-HR" smtClean="0"/>
              <a:t>14.11.2019.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8E-8F87-4B87-994A-FB434462D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736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E1AC-21AB-4480-AB35-8C229C31478F}" type="datetimeFigureOut">
              <a:rPr lang="hr-HR" smtClean="0"/>
              <a:t>14.11.2019.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8E-8F87-4B87-994A-FB434462D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767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E1AC-21AB-4480-AB35-8C229C31478F}" type="datetimeFigureOut">
              <a:rPr lang="hr-HR" smtClean="0"/>
              <a:t>14.11.2019.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6E8E-8F87-4B87-994A-FB434462D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978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r="-3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9E1AC-21AB-4480-AB35-8C229C31478F}" type="datetimeFigureOut">
              <a:rPr lang="hr-HR" smtClean="0"/>
              <a:t>14.11.2019.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C6E8E-8F87-4B87-994A-FB434462D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848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29302" y="312738"/>
            <a:ext cx="6858000" cy="2387600"/>
          </a:xfrm>
        </p:spPr>
        <p:txBody>
          <a:bodyPr>
            <a:normAutofit/>
          </a:bodyPr>
          <a:lstStyle/>
          <a:p>
            <a:r>
              <a:rPr lang="hr-HR" sz="4800" dirty="0"/>
              <a:t>2. OBRADA TEKSTA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2996952"/>
            <a:ext cx="6858000" cy="1655762"/>
          </a:xfrm>
        </p:spPr>
        <p:txBody>
          <a:bodyPr>
            <a:normAutofit/>
          </a:bodyPr>
          <a:lstStyle/>
          <a:p>
            <a:r>
              <a:rPr lang="hr-HR" sz="2800" i="1" dirty="0"/>
              <a:t>Uvod u program</a:t>
            </a:r>
          </a:p>
        </p:txBody>
      </p:sp>
      <p:pic>
        <p:nvPicPr>
          <p:cNvPr id="1026" name="Picture 2" descr="Slikovni rezultat za word">
            <a:extLst>
              <a:ext uri="{FF2B5EF4-FFF2-40B4-BE49-F238E27FC236}">
                <a16:creationId xmlns:a16="http://schemas.microsoft.com/office/drawing/2014/main" id="{991B3E68-0BDC-4DA6-9BC9-10BA7B097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t="14721" r="14721" b="12183"/>
          <a:stretch/>
        </p:blipFill>
        <p:spPr bwMode="auto">
          <a:xfrm>
            <a:off x="3406173" y="3869208"/>
            <a:ext cx="230425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43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2420888"/>
            <a:ext cx="7128792" cy="1325563"/>
          </a:xfrm>
        </p:spPr>
        <p:txBody>
          <a:bodyPr>
            <a:noAutofit/>
          </a:bodyPr>
          <a:lstStyle/>
          <a:p>
            <a:r>
              <a:rPr lang="hr-HR" sz="4800" dirty="0">
                <a:latin typeface="Franklin Gothic Demi Cond" panose="020B0706030402020204" pitchFamily="34" charset="0"/>
              </a:rPr>
              <a:t>Kako spremiti dokument ??</a:t>
            </a:r>
          </a:p>
        </p:txBody>
      </p:sp>
    </p:spTree>
    <p:extLst>
      <p:ext uri="{BB962C8B-B14F-4D97-AF65-F5344CB8AC3E}">
        <p14:creationId xmlns:p14="http://schemas.microsoft.com/office/powerpoint/2010/main" val="258299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r="72244" b="93966"/>
          <a:stretch/>
        </p:blipFill>
        <p:spPr>
          <a:xfrm>
            <a:off x="827584" y="459296"/>
            <a:ext cx="5076056" cy="62068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248567" y="663435"/>
            <a:ext cx="7886700" cy="1325563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43666" y="2447099"/>
            <a:ext cx="3689806" cy="294432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hr-HR" sz="2800" dirty="0"/>
              <a:t>1. kartica DATOTEKA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r-HR" sz="2800" dirty="0"/>
              <a:t>2. Oblik spremanja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r-HR" sz="2800" dirty="0"/>
              <a:t>3. Pregledaj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t="1000" r="76381" b="47241"/>
          <a:stretch/>
        </p:blipFill>
        <p:spPr>
          <a:xfrm>
            <a:off x="827584" y="1124744"/>
            <a:ext cx="3913956" cy="4824536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751607" y="756955"/>
            <a:ext cx="720080" cy="265720"/>
          </a:xfrm>
          <a:prstGeom prst="rect">
            <a:avLst/>
          </a:prstGeom>
          <a:solidFill>
            <a:srgbClr val="FFFF0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811124" y="3001309"/>
            <a:ext cx="1059354" cy="427691"/>
          </a:xfrm>
          <a:prstGeom prst="rect">
            <a:avLst/>
          </a:prstGeom>
          <a:solidFill>
            <a:srgbClr val="FFFF0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2195736" y="4077072"/>
            <a:ext cx="1512168" cy="424602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E760722B-EA8F-488C-A2C9-640EE1A8F888}"/>
              </a:ext>
            </a:extLst>
          </p:cNvPr>
          <p:cNvSpPr txBox="1"/>
          <p:nvPr/>
        </p:nvSpPr>
        <p:spPr>
          <a:xfrm>
            <a:off x="395536" y="581801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1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760722B-EA8F-488C-A2C9-640EE1A8F888}"/>
              </a:ext>
            </a:extLst>
          </p:cNvPr>
          <p:cNvSpPr txBox="1"/>
          <p:nvPr/>
        </p:nvSpPr>
        <p:spPr>
          <a:xfrm>
            <a:off x="310407" y="2858729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2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E760722B-EA8F-488C-A2C9-640EE1A8F888}"/>
              </a:ext>
            </a:extLst>
          </p:cNvPr>
          <p:cNvSpPr txBox="1"/>
          <p:nvPr/>
        </p:nvSpPr>
        <p:spPr>
          <a:xfrm>
            <a:off x="2616179" y="285873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0524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30" y="1628800"/>
            <a:ext cx="2736304" cy="392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7379" y="1188244"/>
            <a:ext cx="6009878" cy="488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ECC6C47-FD95-4086-A279-F2098B5A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480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76461-7D8A-4B1B-837E-CE52B4612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Desktop (radna površina) -&gt; odaberemo mapu gdje želimo spremiti -&gt; imenovati datoteku -&gt; spremi (</a:t>
            </a:r>
            <a:r>
              <a:rPr lang="hr-HR" dirty="0" err="1"/>
              <a:t>save</a:t>
            </a:r>
            <a:r>
              <a:rPr lang="hr-HR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5CFC82-553E-4502-95E3-3CEBCB713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" r="50562" b="45256"/>
          <a:stretch/>
        </p:blipFill>
        <p:spPr>
          <a:xfrm>
            <a:off x="899592" y="1738925"/>
            <a:ext cx="7880876" cy="4965136"/>
          </a:xfrm>
          <a:prstGeom prst="rect">
            <a:avLst/>
          </a:prstGeom>
        </p:spPr>
      </p:pic>
      <p:sp>
        <p:nvSpPr>
          <p:cNvPr id="5" name="Pravokutnik 8">
            <a:extLst>
              <a:ext uri="{FF2B5EF4-FFF2-40B4-BE49-F238E27FC236}">
                <a16:creationId xmlns:a16="http://schemas.microsoft.com/office/drawing/2014/main" id="{CCEEB939-4BF9-4222-A4EA-260C63C23EAE}"/>
              </a:ext>
            </a:extLst>
          </p:cNvPr>
          <p:cNvSpPr/>
          <p:nvPr/>
        </p:nvSpPr>
        <p:spPr>
          <a:xfrm>
            <a:off x="2123728" y="5085184"/>
            <a:ext cx="2088232" cy="2160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highlight>
                <a:srgbClr val="FFFF00"/>
              </a:highlight>
            </a:endParaRPr>
          </a:p>
        </p:txBody>
      </p:sp>
      <p:sp>
        <p:nvSpPr>
          <p:cNvPr id="6" name="Pravokutnik 8">
            <a:extLst>
              <a:ext uri="{FF2B5EF4-FFF2-40B4-BE49-F238E27FC236}">
                <a16:creationId xmlns:a16="http://schemas.microsoft.com/office/drawing/2014/main" id="{DD5753AB-002A-4585-B129-93CC1F7C539E}"/>
              </a:ext>
            </a:extLst>
          </p:cNvPr>
          <p:cNvSpPr/>
          <p:nvPr/>
        </p:nvSpPr>
        <p:spPr>
          <a:xfrm>
            <a:off x="2483768" y="2708920"/>
            <a:ext cx="6120680" cy="20882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highlight>
                <a:srgbClr val="FFFF00"/>
              </a:highlight>
            </a:endParaRPr>
          </a:p>
        </p:txBody>
      </p:sp>
      <p:sp>
        <p:nvSpPr>
          <p:cNvPr id="7" name="Pravokutnik 8">
            <a:extLst>
              <a:ext uri="{FF2B5EF4-FFF2-40B4-BE49-F238E27FC236}">
                <a16:creationId xmlns:a16="http://schemas.microsoft.com/office/drawing/2014/main" id="{49D89609-9431-4005-9205-DAFE5E7BF7AA}"/>
              </a:ext>
            </a:extLst>
          </p:cNvPr>
          <p:cNvSpPr/>
          <p:nvPr/>
        </p:nvSpPr>
        <p:spPr>
          <a:xfrm>
            <a:off x="6732240" y="6346759"/>
            <a:ext cx="864096" cy="3229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highlight>
                <a:srgbClr val="FFFF00"/>
              </a:highlight>
            </a:endParaRPr>
          </a:p>
        </p:txBody>
      </p:sp>
      <p:sp>
        <p:nvSpPr>
          <p:cNvPr id="8" name="Pravokutnik 8">
            <a:extLst>
              <a:ext uri="{FF2B5EF4-FFF2-40B4-BE49-F238E27FC236}">
                <a16:creationId xmlns:a16="http://schemas.microsoft.com/office/drawing/2014/main" id="{844A10DF-1CE3-4D6F-BF41-F85EDBECD479}"/>
              </a:ext>
            </a:extLst>
          </p:cNvPr>
          <p:cNvSpPr/>
          <p:nvPr/>
        </p:nvSpPr>
        <p:spPr>
          <a:xfrm>
            <a:off x="1043608" y="3103429"/>
            <a:ext cx="1224136" cy="2509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825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hr-HR" dirty="0"/>
              <a:t>Mijenjanje vrste i veličine slova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0" y="3140968"/>
            <a:ext cx="8175230" cy="247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utnik 5"/>
          <p:cNvSpPr/>
          <p:nvPr/>
        </p:nvSpPr>
        <p:spPr>
          <a:xfrm>
            <a:off x="2600102" y="3645024"/>
            <a:ext cx="5970167" cy="19726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68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2129" y="548680"/>
            <a:ext cx="7024744" cy="817160"/>
          </a:xfrm>
        </p:spPr>
        <p:txBody>
          <a:bodyPr/>
          <a:lstStyle/>
          <a:p>
            <a:r>
              <a:rPr lang="hr-HR" dirty="0"/>
              <a:t>Dijaloški okvir Font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6888" y="1825625"/>
            <a:ext cx="385022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2996329" y="2852936"/>
            <a:ext cx="3096344" cy="12241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2968042" y="4246349"/>
            <a:ext cx="3096344" cy="8752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2968042" y="5189101"/>
            <a:ext cx="3096344" cy="7793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Ravni poveznik sa strelicom 8"/>
          <p:cNvCxnSpPr/>
          <p:nvPr/>
        </p:nvCxnSpPr>
        <p:spPr>
          <a:xfrm flipH="1" flipV="1">
            <a:off x="6313909" y="3461594"/>
            <a:ext cx="843924" cy="341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/>
          <p:cNvCxnSpPr/>
          <p:nvPr/>
        </p:nvCxnSpPr>
        <p:spPr>
          <a:xfrm>
            <a:off x="2009193" y="4514717"/>
            <a:ext cx="762607" cy="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/>
          <p:nvPr/>
        </p:nvCxnSpPr>
        <p:spPr>
          <a:xfrm flipH="1">
            <a:off x="6300666" y="5358378"/>
            <a:ext cx="798100" cy="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6"/>
          <p:cNvSpPr txBox="1"/>
          <p:nvPr/>
        </p:nvSpPr>
        <p:spPr>
          <a:xfrm>
            <a:off x="1217105" y="434544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>
                <a:solidFill>
                  <a:schemeClr val="bg2">
                    <a:lumMod val="50000"/>
                  </a:schemeClr>
                </a:solidFill>
              </a:rPr>
              <a:t>Efekti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7243557" y="3295727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>
                <a:solidFill>
                  <a:schemeClr val="bg2">
                    <a:lumMod val="50000"/>
                  </a:schemeClr>
                </a:solidFill>
              </a:rPr>
              <a:t>Font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7190972" y="5189101"/>
            <a:ext cx="1053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>
                <a:solidFill>
                  <a:schemeClr val="bg2">
                    <a:lumMod val="50000"/>
                  </a:schemeClr>
                </a:solidFill>
              </a:rPr>
              <a:t>Pregled</a:t>
            </a:r>
          </a:p>
        </p:txBody>
      </p:sp>
    </p:spTree>
    <p:extLst>
      <p:ext uri="{BB962C8B-B14F-4D97-AF65-F5344CB8AC3E}">
        <p14:creationId xmlns:p14="http://schemas.microsoft.com/office/powerpoint/2010/main" val="7715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 2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Na upisani tekst primijeni vrstu slova </a:t>
            </a:r>
          </a:p>
          <a:p>
            <a:pPr marL="0" indent="0">
              <a:buNone/>
            </a:pPr>
            <a:r>
              <a:rPr lang="hr-HR" dirty="0"/>
              <a:t> i veličinu slova postavi na 24 točke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699370"/>
            <a:ext cx="1368152" cy="2902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555" y="3212976"/>
            <a:ext cx="566710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3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hr-HR" dirty="0"/>
              <a:t>Vježba 3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Napravimo odlomke koristeći tipku </a:t>
            </a:r>
            <a:r>
              <a:rPr lang="hr-HR" sz="2800" b="1" dirty="0"/>
              <a:t>ENTER</a:t>
            </a:r>
            <a:r>
              <a:rPr lang="hr-HR" sz="2800" dirty="0"/>
              <a:t>. Postavi točku unosa na odgovarajuće mjesto i pritiskom na tipku </a:t>
            </a:r>
            <a:r>
              <a:rPr lang="hr-HR" sz="2800" b="1" dirty="0"/>
              <a:t>ENTER </a:t>
            </a:r>
            <a:r>
              <a:rPr lang="hr-HR" sz="2800" dirty="0"/>
              <a:t>tekst desno od točke unosa spušta se u novi red.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5438012" cy="398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1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/>
          <a:lstStyle/>
          <a:p>
            <a:r>
              <a:rPr lang="hr-HR" dirty="0"/>
              <a:t>Promjena boje slova (fonta)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181599" cy="247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7668344" y="3501008"/>
            <a:ext cx="792088" cy="64807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Ravni poveznik sa strelicom 5"/>
          <p:cNvCxnSpPr/>
          <p:nvPr/>
        </p:nvCxnSpPr>
        <p:spPr>
          <a:xfrm flipV="1">
            <a:off x="6810063" y="4365104"/>
            <a:ext cx="858281" cy="1296144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6820"/>
          </a:xfrm>
        </p:spPr>
        <p:txBody>
          <a:bodyPr/>
          <a:lstStyle/>
          <a:p>
            <a:r>
              <a:rPr lang="hr-HR" dirty="0" smtClean="0"/>
              <a:t>Promjena boje slova (fonta)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9632" y="1690689"/>
            <a:ext cx="574355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Pozivnica</a:t>
            </a:r>
          </a:p>
          <a:p>
            <a:pPr marL="0" indent="0">
              <a:buNone/>
            </a:pPr>
            <a:endParaRPr lang="hr-HR" sz="2400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  <a:latin typeface="Segoe Print" panose="02000600000000000000" pitchFamily="2" charset="0"/>
              </a:rPr>
              <a:t>Pozivam te da zajedno </a:t>
            </a:r>
            <a:r>
              <a:rPr lang="hr-HR" sz="24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proslavimo</a:t>
            </a:r>
          </a:p>
          <a:p>
            <a:pPr marL="0" indent="0">
              <a:buNone/>
            </a:pPr>
            <a:r>
              <a:rPr lang="hr-HR" sz="24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hr-HR" sz="24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moj rođendan</a:t>
            </a:r>
          </a:p>
          <a:p>
            <a:pPr marL="0" indent="0">
              <a:buNone/>
            </a:pPr>
            <a:endParaRPr lang="hr-HR" sz="24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hr-HR" sz="2400" dirty="0" smtClean="0">
                <a:solidFill>
                  <a:schemeClr val="accent2"/>
                </a:solidFill>
                <a:latin typeface="Segoe Print" panose="02000600000000000000" pitchFamily="2" charset="0"/>
              </a:rPr>
              <a:t>u </a:t>
            </a:r>
            <a:r>
              <a:rPr lang="hr-HR" sz="2400" dirty="0">
                <a:solidFill>
                  <a:schemeClr val="accent2"/>
                </a:solidFill>
                <a:latin typeface="Segoe Print" panose="02000600000000000000" pitchFamily="2" charset="0"/>
              </a:rPr>
              <a:t>srijedu, 10. 3. </a:t>
            </a:r>
            <a:endParaRPr lang="hr-HR" sz="2400" dirty="0" smtClean="0">
              <a:solidFill>
                <a:schemeClr val="accent2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hr-HR" sz="2400" dirty="0" smtClean="0">
              <a:solidFill>
                <a:schemeClr val="accent2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hr-HR" sz="2400" dirty="0" smtClean="0">
                <a:solidFill>
                  <a:schemeClr val="accent2"/>
                </a:solidFill>
                <a:latin typeface="Segoe Print" panose="02000600000000000000" pitchFamily="2" charset="0"/>
              </a:rPr>
              <a:t>u </a:t>
            </a:r>
            <a:r>
              <a:rPr lang="hr-HR" sz="2400" dirty="0">
                <a:solidFill>
                  <a:schemeClr val="accent2"/>
                </a:solidFill>
                <a:latin typeface="Segoe Print" panose="02000600000000000000" pitchFamily="2" charset="0"/>
              </a:rPr>
              <a:t>18,00 sati. </a:t>
            </a:r>
            <a:endParaRPr lang="hr-HR" sz="2400" dirty="0" smtClean="0">
              <a:solidFill>
                <a:schemeClr val="accent2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hr-HR" sz="24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hr-HR" sz="24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Veselim </a:t>
            </a:r>
            <a:r>
              <a:rPr lang="hr-HR" sz="2400" dirty="0">
                <a:solidFill>
                  <a:srgbClr val="FF0000"/>
                </a:solidFill>
                <a:latin typeface="Segoe Print" panose="02000600000000000000" pitchFamily="2" charset="0"/>
              </a:rPr>
              <a:t>se tvom dolasku!</a:t>
            </a:r>
          </a:p>
          <a:p>
            <a:endParaRPr lang="hr-HR" dirty="0"/>
          </a:p>
        </p:txBody>
      </p:sp>
      <p:sp>
        <p:nvSpPr>
          <p:cNvPr id="4" name="Strelica dolje 3"/>
          <p:cNvSpPr/>
          <p:nvPr/>
        </p:nvSpPr>
        <p:spPr>
          <a:xfrm rot="5400000">
            <a:off x="4314912" y="1309824"/>
            <a:ext cx="154136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Strelica dolje 4"/>
          <p:cNvSpPr/>
          <p:nvPr/>
        </p:nvSpPr>
        <p:spPr>
          <a:xfrm rot="5400000">
            <a:off x="6986875" y="2553260"/>
            <a:ext cx="154136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elica dolje 5"/>
          <p:cNvSpPr/>
          <p:nvPr/>
        </p:nvSpPr>
        <p:spPr>
          <a:xfrm rot="5400000">
            <a:off x="5251016" y="4118136"/>
            <a:ext cx="154136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trelica dolje 6"/>
          <p:cNvSpPr/>
          <p:nvPr/>
        </p:nvSpPr>
        <p:spPr>
          <a:xfrm rot="5400000">
            <a:off x="5956808" y="5284504"/>
            <a:ext cx="154136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5299224" y="1651573"/>
            <a:ext cx="113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plava</a:t>
            </a:r>
            <a:endParaRPr lang="hr-HR" sz="24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7721438" y="284716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crvena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6121996" y="4427363"/>
            <a:ext cx="1637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Narančasta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6842076" y="5639898"/>
            <a:ext cx="1042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crvena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8548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2CDD45-1925-4A10-ABBC-201B48B2F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12204"/>
            <a:ext cx="996194" cy="996194"/>
          </a:xfrm>
          <a:prstGeom prst="rect">
            <a:avLst/>
          </a:prstGeom>
        </p:spPr>
      </p:pic>
      <p:pic>
        <p:nvPicPr>
          <p:cNvPr id="5" name="Picture 2" descr="Slikovni rezultat za word">
            <a:extLst>
              <a:ext uri="{FF2B5EF4-FFF2-40B4-BE49-F238E27FC236}">
                <a16:creationId xmlns:a16="http://schemas.microsoft.com/office/drawing/2014/main" id="{BEFA7261-A9BB-4E0E-90D3-AAED56142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t="14721" r="14721" b="12183"/>
          <a:stretch/>
        </p:blipFill>
        <p:spPr bwMode="auto">
          <a:xfrm>
            <a:off x="6948264" y="5319392"/>
            <a:ext cx="1656184" cy="155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ovezana slika">
            <a:extLst>
              <a:ext uri="{FF2B5EF4-FFF2-40B4-BE49-F238E27FC236}">
                <a16:creationId xmlns:a16="http://schemas.microsoft.com/office/drawing/2014/main" id="{8833902E-4EEC-4DD1-A6C2-B6C1D4A9C0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1" t="6511" r="18101"/>
          <a:stretch/>
        </p:blipFill>
        <p:spPr bwMode="auto">
          <a:xfrm>
            <a:off x="1979712" y="1385788"/>
            <a:ext cx="1353898" cy="133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vezana slika">
            <a:extLst>
              <a:ext uri="{FF2B5EF4-FFF2-40B4-BE49-F238E27FC236}">
                <a16:creationId xmlns:a16="http://schemas.microsoft.com/office/drawing/2014/main" id="{9424E20A-F424-41D9-ABB9-2BBE38ED2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0" t="7160" r="19760" b="4641"/>
          <a:stretch/>
        </p:blipFill>
        <p:spPr bwMode="auto">
          <a:xfrm>
            <a:off x="3635896" y="2717937"/>
            <a:ext cx="1332148" cy="13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65EA20-7E92-4722-96E6-6104746B9B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296" t="22784" r="21272" b="22785"/>
          <a:stretch/>
        </p:blipFill>
        <p:spPr>
          <a:xfrm>
            <a:off x="5364088" y="4062661"/>
            <a:ext cx="1332148" cy="13321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80FD59-D45B-4ED3-BA6F-1E818748766F}"/>
              </a:ext>
            </a:extLst>
          </p:cNvPr>
          <p:cNvSpPr txBox="1"/>
          <p:nvPr/>
        </p:nvSpPr>
        <p:spPr>
          <a:xfrm>
            <a:off x="2158564" y="579467"/>
            <a:ext cx="99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2003.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EB4C16-3000-44FF-9155-4DB862A698D4}"/>
              </a:ext>
            </a:extLst>
          </p:cNvPr>
          <p:cNvSpPr txBox="1"/>
          <p:nvPr/>
        </p:nvSpPr>
        <p:spPr>
          <a:xfrm>
            <a:off x="3803873" y="1808414"/>
            <a:ext cx="99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2007.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E0CBF7-5CCC-4203-89DC-7F32CE35F95F}"/>
              </a:ext>
            </a:extLst>
          </p:cNvPr>
          <p:cNvSpPr txBox="1"/>
          <p:nvPr/>
        </p:nvSpPr>
        <p:spPr>
          <a:xfrm>
            <a:off x="5532065" y="3153177"/>
            <a:ext cx="99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2010.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40DFBF-912D-4882-A82E-F11879BB115A}"/>
              </a:ext>
            </a:extLst>
          </p:cNvPr>
          <p:cNvSpPr txBox="1"/>
          <p:nvPr/>
        </p:nvSpPr>
        <p:spPr>
          <a:xfrm>
            <a:off x="7278259" y="4502825"/>
            <a:ext cx="99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2013.</a:t>
            </a:r>
          </a:p>
        </p:txBody>
      </p:sp>
      <p:sp>
        <p:nvSpPr>
          <p:cNvPr id="15" name="Strelica udesno 5">
            <a:extLst>
              <a:ext uri="{FF2B5EF4-FFF2-40B4-BE49-F238E27FC236}">
                <a16:creationId xmlns:a16="http://schemas.microsoft.com/office/drawing/2014/main" id="{D6B7357B-872A-4B53-A0D0-32544E0F8DE6}"/>
              </a:ext>
            </a:extLst>
          </p:cNvPr>
          <p:cNvSpPr/>
          <p:nvPr/>
        </p:nvSpPr>
        <p:spPr>
          <a:xfrm>
            <a:off x="1586445" y="639135"/>
            <a:ext cx="393267" cy="34233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Strelica udesno 5">
            <a:extLst>
              <a:ext uri="{FF2B5EF4-FFF2-40B4-BE49-F238E27FC236}">
                <a16:creationId xmlns:a16="http://schemas.microsoft.com/office/drawing/2014/main" id="{8D8A337E-C7F1-4291-B04C-F913601EEF6E}"/>
              </a:ext>
            </a:extLst>
          </p:cNvPr>
          <p:cNvSpPr/>
          <p:nvPr/>
        </p:nvSpPr>
        <p:spPr>
          <a:xfrm>
            <a:off x="3258075" y="1880696"/>
            <a:ext cx="393267" cy="34233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 udesno 5">
            <a:extLst>
              <a:ext uri="{FF2B5EF4-FFF2-40B4-BE49-F238E27FC236}">
                <a16:creationId xmlns:a16="http://schemas.microsoft.com/office/drawing/2014/main" id="{89076C3B-A677-4394-AE9B-873536C61397}"/>
              </a:ext>
            </a:extLst>
          </p:cNvPr>
          <p:cNvSpPr/>
          <p:nvPr/>
        </p:nvSpPr>
        <p:spPr>
          <a:xfrm>
            <a:off x="5006067" y="3212845"/>
            <a:ext cx="393267" cy="34233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Strelica udesno 5">
            <a:extLst>
              <a:ext uri="{FF2B5EF4-FFF2-40B4-BE49-F238E27FC236}">
                <a16:creationId xmlns:a16="http://schemas.microsoft.com/office/drawing/2014/main" id="{2C890697-F473-42FE-ACDC-DE6955AE803F}"/>
              </a:ext>
            </a:extLst>
          </p:cNvPr>
          <p:cNvSpPr/>
          <p:nvPr/>
        </p:nvSpPr>
        <p:spPr>
          <a:xfrm>
            <a:off x="6708642" y="4557569"/>
            <a:ext cx="393267" cy="34233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Strelica udesno 5">
            <a:extLst>
              <a:ext uri="{FF2B5EF4-FFF2-40B4-BE49-F238E27FC236}">
                <a16:creationId xmlns:a16="http://schemas.microsoft.com/office/drawing/2014/main" id="{634BB6CB-BF8C-44E9-95A1-CBA797DC665A}"/>
              </a:ext>
            </a:extLst>
          </p:cNvPr>
          <p:cNvSpPr/>
          <p:nvPr/>
        </p:nvSpPr>
        <p:spPr>
          <a:xfrm rot="10800000">
            <a:off x="4427984" y="5902295"/>
            <a:ext cx="2394266" cy="34233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6F5B29-3799-469E-BFBE-B163452B7522}"/>
              </a:ext>
            </a:extLst>
          </p:cNvPr>
          <p:cNvSpPr txBox="1"/>
          <p:nvPr/>
        </p:nvSpPr>
        <p:spPr>
          <a:xfrm>
            <a:off x="3431789" y="5842627"/>
            <a:ext cx="99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2018.</a:t>
            </a:r>
          </a:p>
        </p:txBody>
      </p:sp>
    </p:spTree>
    <p:extLst>
      <p:ext uri="{BB962C8B-B14F-4D97-AF65-F5344CB8AC3E}">
        <p14:creationId xmlns:p14="http://schemas.microsoft.com/office/powerpoint/2010/main" val="3971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Grupa alata Odlomak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3151" y="2004603"/>
            <a:ext cx="5927320" cy="228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1736611" y="3015581"/>
            <a:ext cx="744597" cy="6596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3076599" y="3015581"/>
            <a:ext cx="595812" cy="6596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3672411" y="3019287"/>
            <a:ext cx="538954" cy="6559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Ravni poveznik sa strelicom 8"/>
          <p:cNvCxnSpPr>
            <a:stCxn id="14" idx="2"/>
          </p:cNvCxnSpPr>
          <p:nvPr/>
        </p:nvCxnSpPr>
        <p:spPr>
          <a:xfrm>
            <a:off x="838966" y="3093815"/>
            <a:ext cx="714065" cy="22617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/>
          <p:cNvCxnSpPr/>
          <p:nvPr/>
        </p:nvCxnSpPr>
        <p:spPr>
          <a:xfrm flipV="1">
            <a:off x="1772104" y="3858248"/>
            <a:ext cx="1002297" cy="825474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/>
          <p:cNvCxnSpPr/>
          <p:nvPr/>
        </p:nvCxnSpPr>
        <p:spPr>
          <a:xfrm flipH="1" flipV="1">
            <a:off x="3429746" y="3570622"/>
            <a:ext cx="278158" cy="1019392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>
          <a:xfrm flipH="1" flipV="1">
            <a:off x="4134040" y="3603568"/>
            <a:ext cx="1090675" cy="1067834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niOkvir 13"/>
          <p:cNvSpPr txBox="1"/>
          <p:nvPr/>
        </p:nvSpPr>
        <p:spPr>
          <a:xfrm>
            <a:off x="140149" y="2509040"/>
            <a:ext cx="1397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>
                <a:solidFill>
                  <a:schemeClr val="bg2">
                    <a:lumMod val="50000"/>
                  </a:schemeClr>
                </a:solidFill>
              </a:rPr>
              <a:t>Poravnanje teksta lijevo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1118739" y="4749408"/>
            <a:ext cx="1068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>
                <a:solidFill>
                  <a:schemeClr val="bg2">
                    <a:lumMod val="50000"/>
                  </a:schemeClr>
                </a:solidFill>
              </a:rPr>
              <a:t>Sredina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3076599" y="4714491"/>
            <a:ext cx="1902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>
                <a:solidFill>
                  <a:schemeClr val="bg2">
                    <a:lumMod val="50000"/>
                  </a:schemeClr>
                </a:solidFill>
              </a:rPr>
              <a:t>Poravnanje teksta desno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5224715" y="469471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>
                <a:solidFill>
                  <a:schemeClr val="bg2">
                    <a:lumMod val="50000"/>
                  </a:schemeClr>
                </a:solidFill>
              </a:rPr>
              <a:t>Poravnanje</a:t>
            </a:r>
          </a:p>
        </p:txBody>
      </p:sp>
      <p:sp>
        <p:nvSpPr>
          <p:cNvPr id="18" name="Pravokutnik 17"/>
          <p:cNvSpPr/>
          <p:nvPr/>
        </p:nvSpPr>
        <p:spPr>
          <a:xfrm>
            <a:off x="2481209" y="3015581"/>
            <a:ext cx="595812" cy="6596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286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 7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/>
          <a:stretch/>
        </p:blipFill>
        <p:spPr bwMode="auto">
          <a:xfrm>
            <a:off x="-200682" y="764704"/>
            <a:ext cx="936794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0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i="1" dirty="0"/>
              <a:t>Provjera usvojenosti znanja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1. Za što služi program za obradu teksta?</a:t>
            </a:r>
          </a:p>
          <a:p>
            <a:pPr marL="0" indent="0">
              <a:buNone/>
            </a:pPr>
            <a:r>
              <a:rPr lang="hr-HR" dirty="0"/>
              <a:t>2. Kako se pokreće program MS Word?</a:t>
            </a:r>
          </a:p>
          <a:p>
            <a:pPr marL="0" indent="0">
              <a:buNone/>
            </a:pPr>
            <a:r>
              <a:rPr lang="pl-PL" dirty="0"/>
              <a:t>3. Po čemu se prepoznaje datoteka napravljena u MS Wordu?</a:t>
            </a:r>
          </a:p>
        </p:txBody>
      </p:sp>
    </p:spTree>
    <p:extLst>
      <p:ext uri="{BB962C8B-B14F-4D97-AF65-F5344CB8AC3E}">
        <p14:creationId xmlns:p14="http://schemas.microsoft.com/office/powerpoint/2010/main" val="26199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4. Napiši izreku grčkog filozofa </a:t>
            </a:r>
            <a:r>
              <a:rPr lang="hr-HR" dirty="0" err="1"/>
              <a:t>Epikteta</a:t>
            </a:r>
            <a:r>
              <a:rPr lang="hr-HR" dirty="0"/>
              <a:t>: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600" i="1" dirty="0"/>
              <a:t>Priroda je dala čovjeku jedan jezik, ali dva </a:t>
            </a:r>
          </a:p>
          <a:p>
            <a:pPr marL="0" indent="0" algn="ctr">
              <a:buNone/>
            </a:pPr>
            <a:r>
              <a:rPr lang="hr-HR" sz="3600" i="1" dirty="0"/>
              <a:t>uha - da bi dva puta više slušao nego pričao.</a:t>
            </a:r>
            <a:endParaRPr lang="hr-H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1" y="4005443"/>
            <a:ext cx="8764218" cy="244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71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Rješenje zadatka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55402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3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40390"/>
            <a:ext cx="7886700" cy="1325563"/>
          </a:xfrm>
        </p:spPr>
        <p:txBody>
          <a:bodyPr>
            <a:normAutofit/>
          </a:bodyPr>
          <a:lstStyle/>
          <a:p>
            <a:r>
              <a:rPr lang="hr-HR" dirty="0"/>
              <a:t>Pokretanje programa za obradu teksta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7F485-1BC7-4878-8C28-EBB0C7D8BB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59" r="27616"/>
          <a:stretch/>
        </p:blipFill>
        <p:spPr>
          <a:xfrm>
            <a:off x="2051720" y="1289257"/>
            <a:ext cx="5040560" cy="5210683"/>
          </a:xfrm>
          <a:prstGeom prst="rect">
            <a:avLst/>
          </a:prstGeom>
        </p:spPr>
      </p:pic>
      <p:sp>
        <p:nvSpPr>
          <p:cNvPr id="6" name="Strelica udesno 5"/>
          <p:cNvSpPr/>
          <p:nvPr/>
        </p:nvSpPr>
        <p:spPr>
          <a:xfrm rot="7604694">
            <a:off x="5039638" y="5146598"/>
            <a:ext cx="864096" cy="34233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59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403610-0937-4010-85D9-45FC08A3D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137" y="441068"/>
            <a:ext cx="6068272" cy="5696745"/>
          </a:xfrm>
          <a:prstGeom prst="rect">
            <a:avLst/>
          </a:prstGeom>
        </p:spPr>
      </p:pic>
      <p:sp>
        <p:nvSpPr>
          <p:cNvPr id="6" name="Strelica udesno 5">
            <a:extLst>
              <a:ext uri="{FF2B5EF4-FFF2-40B4-BE49-F238E27FC236}">
                <a16:creationId xmlns:a16="http://schemas.microsoft.com/office/drawing/2014/main" id="{959F8F06-B314-4E82-AF09-64A45813C318}"/>
              </a:ext>
            </a:extLst>
          </p:cNvPr>
          <p:cNvSpPr/>
          <p:nvPr/>
        </p:nvSpPr>
        <p:spPr>
          <a:xfrm rot="1743876">
            <a:off x="431765" y="5402736"/>
            <a:ext cx="1009456" cy="34233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trelica udesno 5">
            <a:extLst>
              <a:ext uri="{FF2B5EF4-FFF2-40B4-BE49-F238E27FC236}">
                <a16:creationId xmlns:a16="http://schemas.microsoft.com/office/drawing/2014/main" id="{A5CA7F21-D89F-4332-BC9A-A92AE4607D5B}"/>
              </a:ext>
            </a:extLst>
          </p:cNvPr>
          <p:cNvSpPr/>
          <p:nvPr/>
        </p:nvSpPr>
        <p:spPr>
          <a:xfrm rot="13914373">
            <a:off x="5046225" y="5007929"/>
            <a:ext cx="1009456" cy="34233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60722B-EA8F-488C-A2C9-640EE1A8F888}"/>
              </a:ext>
            </a:extLst>
          </p:cNvPr>
          <p:cNvSpPr txBox="1"/>
          <p:nvPr/>
        </p:nvSpPr>
        <p:spPr>
          <a:xfrm>
            <a:off x="760650" y="4855929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D139D4-69F3-492C-904A-1207B0ABB138}"/>
              </a:ext>
            </a:extLst>
          </p:cNvPr>
          <p:cNvSpPr txBox="1"/>
          <p:nvPr/>
        </p:nvSpPr>
        <p:spPr>
          <a:xfrm>
            <a:off x="5652120" y="4676271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FF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845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0631-BBAD-4849-9716-36BEF2F58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42" y="6871"/>
            <a:ext cx="7886700" cy="1325563"/>
          </a:xfrm>
        </p:spPr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AD1CF-C6BE-4663-8257-BECC829D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42" y="1467370"/>
            <a:ext cx="7886700" cy="4351338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BE7A54-5076-4B00-BDBE-8DF732090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00" r="46850"/>
          <a:stretch/>
        </p:blipFill>
        <p:spPr>
          <a:xfrm>
            <a:off x="899592" y="322782"/>
            <a:ext cx="6823670" cy="5531773"/>
          </a:xfrm>
          <a:prstGeom prst="rect">
            <a:avLst/>
          </a:prstGeom>
        </p:spPr>
      </p:pic>
      <p:sp>
        <p:nvSpPr>
          <p:cNvPr id="5" name="Pravokutnik 8">
            <a:extLst>
              <a:ext uri="{FF2B5EF4-FFF2-40B4-BE49-F238E27FC236}">
                <a16:creationId xmlns:a16="http://schemas.microsoft.com/office/drawing/2014/main" id="{459998E5-D30E-499A-BCAA-C63A56FCE6FE}"/>
              </a:ext>
            </a:extLst>
          </p:cNvPr>
          <p:cNvSpPr/>
          <p:nvPr/>
        </p:nvSpPr>
        <p:spPr>
          <a:xfrm>
            <a:off x="1276722" y="5519017"/>
            <a:ext cx="414958" cy="335538"/>
          </a:xfrm>
          <a:prstGeom prst="rect">
            <a:avLst/>
          </a:prstGeom>
          <a:solidFill>
            <a:schemeClr val="accent4">
              <a:alpha val="50000"/>
            </a:schemeClr>
          </a:solidFill>
          <a:ln w="28575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Strelica udesno 5">
            <a:extLst>
              <a:ext uri="{FF2B5EF4-FFF2-40B4-BE49-F238E27FC236}">
                <a16:creationId xmlns:a16="http://schemas.microsoft.com/office/drawing/2014/main" id="{752AE562-A695-4897-A09E-FD77DA831B26}"/>
              </a:ext>
            </a:extLst>
          </p:cNvPr>
          <p:cNvSpPr/>
          <p:nvPr/>
        </p:nvSpPr>
        <p:spPr>
          <a:xfrm rot="8861627">
            <a:off x="1979041" y="4872476"/>
            <a:ext cx="1009456" cy="34233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14B962-3A71-44E4-B2CB-A3800764D24E}"/>
              </a:ext>
            </a:extLst>
          </p:cNvPr>
          <p:cNvSpPr txBox="1"/>
          <p:nvPr/>
        </p:nvSpPr>
        <p:spPr>
          <a:xfrm>
            <a:off x="1312726" y="5854555"/>
            <a:ext cx="383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1 – kliknemo na tražilicu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CF15E3-2C82-4E22-B0AD-DD5146450307}"/>
              </a:ext>
            </a:extLst>
          </p:cNvPr>
          <p:cNvSpPr txBox="1"/>
          <p:nvPr/>
        </p:nvSpPr>
        <p:spPr>
          <a:xfrm>
            <a:off x="2958830" y="4564527"/>
            <a:ext cx="3082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2 – upišemo ime programa</a:t>
            </a:r>
          </a:p>
        </p:txBody>
      </p:sp>
    </p:spTree>
    <p:extLst>
      <p:ext uri="{BB962C8B-B14F-4D97-AF65-F5344CB8AC3E}">
        <p14:creationId xmlns:p14="http://schemas.microsoft.com/office/powerpoint/2010/main" val="213378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5E70A-01E4-4438-BDB5-45878E18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A260C-19B9-4D85-B427-AA585C244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739591-58C4-4DA0-B564-F1D9AF50D4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53"/>
          <a:stretch/>
        </p:blipFill>
        <p:spPr>
          <a:xfrm>
            <a:off x="395536" y="448400"/>
            <a:ext cx="4032448" cy="6008990"/>
          </a:xfrm>
          <a:prstGeom prst="rect">
            <a:avLst/>
          </a:prstGeom>
        </p:spPr>
      </p:pic>
      <p:sp>
        <p:nvSpPr>
          <p:cNvPr id="5" name="Strelica udesno 5">
            <a:extLst>
              <a:ext uri="{FF2B5EF4-FFF2-40B4-BE49-F238E27FC236}">
                <a16:creationId xmlns:a16="http://schemas.microsoft.com/office/drawing/2014/main" id="{B532BA43-337B-4CF7-B1AD-BAB596B6636B}"/>
              </a:ext>
            </a:extLst>
          </p:cNvPr>
          <p:cNvSpPr/>
          <p:nvPr/>
        </p:nvSpPr>
        <p:spPr>
          <a:xfrm rot="8861627">
            <a:off x="2944139" y="1087382"/>
            <a:ext cx="1009456" cy="34233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3C769-1BA5-4934-94B2-B1916BAAEFF3}"/>
              </a:ext>
            </a:extLst>
          </p:cNvPr>
          <p:cNvSpPr txBox="1"/>
          <p:nvPr/>
        </p:nvSpPr>
        <p:spPr>
          <a:xfrm>
            <a:off x="3923928" y="779433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odaberemo „</a:t>
            </a:r>
            <a:r>
              <a:rPr lang="hr-HR" sz="2000" b="1" dirty="0"/>
              <a:t>Prazan dokument</a:t>
            </a:r>
            <a:r>
              <a:rPr lang="hr-HR" sz="2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42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38" y="2080730"/>
            <a:ext cx="7772533" cy="3066045"/>
          </a:xfrm>
        </p:spPr>
      </p:pic>
      <p:sp>
        <p:nvSpPr>
          <p:cNvPr id="6" name="Pravokutnik 5"/>
          <p:cNvSpPr/>
          <p:nvPr/>
        </p:nvSpPr>
        <p:spPr>
          <a:xfrm>
            <a:off x="683568" y="2060848"/>
            <a:ext cx="108012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683568" y="4869160"/>
            <a:ext cx="2348909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3531870" y="2472696"/>
            <a:ext cx="1760209" cy="6682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3851920" y="2060848"/>
            <a:ext cx="144016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8211919" y="3140968"/>
            <a:ext cx="216024" cy="17281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1763688" y="3284984"/>
            <a:ext cx="5472608" cy="15841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6152000" y="4869160"/>
            <a:ext cx="796264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/>
          <p:cNvSpPr/>
          <p:nvPr/>
        </p:nvSpPr>
        <p:spPr>
          <a:xfrm>
            <a:off x="6948265" y="4869160"/>
            <a:ext cx="1479678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7588224" y="2060848"/>
            <a:ext cx="839719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ekstniOkvir 15"/>
          <p:cNvSpPr txBox="1"/>
          <p:nvPr/>
        </p:nvSpPr>
        <p:spPr>
          <a:xfrm>
            <a:off x="3743908" y="400506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>
                <a:solidFill>
                  <a:schemeClr val="bg2">
                    <a:lumMod val="50000"/>
                  </a:schemeClr>
                </a:solidFill>
              </a:rPr>
              <a:t>Prostor za pisanje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4632312" y="563735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>
                <a:solidFill>
                  <a:schemeClr val="bg2">
                    <a:lumMod val="50000"/>
                  </a:schemeClr>
                </a:solidFill>
              </a:rPr>
              <a:t>Gumbi za odabir prikaza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912388" y="5545019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>
                <a:solidFill>
                  <a:schemeClr val="bg2">
                    <a:lumMod val="50000"/>
                  </a:schemeClr>
                </a:solidFill>
              </a:rPr>
              <a:t>Statusna traka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505296" y="124521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>
                <a:solidFill>
                  <a:schemeClr val="bg2">
                    <a:lumMod val="50000"/>
                  </a:schemeClr>
                </a:solidFill>
              </a:rPr>
              <a:t>Alatna traka za brzi pristup</a:t>
            </a:r>
          </a:p>
        </p:txBody>
      </p:sp>
      <p:sp>
        <p:nvSpPr>
          <p:cNvPr id="20" name="TekstniOkvir 19"/>
          <p:cNvSpPr txBox="1"/>
          <p:nvPr/>
        </p:nvSpPr>
        <p:spPr>
          <a:xfrm>
            <a:off x="6715996" y="5650947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>
                <a:solidFill>
                  <a:schemeClr val="bg2">
                    <a:lumMod val="50000"/>
                  </a:schemeClr>
                </a:solidFill>
              </a:rPr>
              <a:t>Alati za zumiranje</a:t>
            </a:r>
          </a:p>
        </p:txBody>
      </p:sp>
      <p:sp>
        <p:nvSpPr>
          <p:cNvPr id="21" name="TekstniOkvir 20"/>
          <p:cNvSpPr txBox="1"/>
          <p:nvPr/>
        </p:nvSpPr>
        <p:spPr>
          <a:xfrm>
            <a:off x="3574914" y="134393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>
                <a:solidFill>
                  <a:schemeClr val="bg2">
                    <a:lumMod val="50000"/>
                  </a:schemeClr>
                </a:solidFill>
              </a:rPr>
              <a:t>Naslovna traka</a:t>
            </a:r>
          </a:p>
        </p:txBody>
      </p:sp>
      <p:sp>
        <p:nvSpPr>
          <p:cNvPr id="22" name="TekstniOkvir 21"/>
          <p:cNvSpPr txBox="1"/>
          <p:nvPr/>
        </p:nvSpPr>
        <p:spPr>
          <a:xfrm>
            <a:off x="6125479" y="1291381"/>
            <a:ext cx="2379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>
                <a:solidFill>
                  <a:schemeClr val="bg2">
                    <a:lumMod val="50000"/>
                  </a:schemeClr>
                </a:solidFill>
              </a:rPr>
              <a:t>Gumbi za upravljanje prozorom</a:t>
            </a:r>
          </a:p>
        </p:txBody>
      </p:sp>
      <p:sp>
        <p:nvSpPr>
          <p:cNvPr id="23" name="TekstniOkvir 22"/>
          <p:cNvSpPr txBox="1"/>
          <p:nvPr/>
        </p:nvSpPr>
        <p:spPr>
          <a:xfrm>
            <a:off x="2244611" y="892025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>
                <a:solidFill>
                  <a:schemeClr val="bg2">
                    <a:lumMod val="50000"/>
                  </a:schemeClr>
                </a:solidFill>
              </a:rPr>
              <a:t>Kartični izbornik</a:t>
            </a:r>
          </a:p>
        </p:txBody>
      </p:sp>
      <p:sp>
        <p:nvSpPr>
          <p:cNvPr id="24" name="TekstniOkvir 23"/>
          <p:cNvSpPr txBox="1"/>
          <p:nvPr/>
        </p:nvSpPr>
        <p:spPr>
          <a:xfrm>
            <a:off x="7315115" y="3374595"/>
            <a:ext cx="830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>
                <a:solidFill>
                  <a:schemeClr val="bg2">
                    <a:lumMod val="50000"/>
                  </a:schemeClr>
                </a:solidFill>
              </a:rPr>
              <a:t>Klizač</a:t>
            </a:r>
          </a:p>
        </p:txBody>
      </p:sp>
      <p:cxnSp>
        <p:nvCxnSpPr>
          <p:cNvPr id="26" name="Ravni poveznik sa strelicom 25"/>
          <p:cNvCxnSpPr/>
          <p:nvPr/>
        </p:nvCxnSpPr>
        <p:spPr>
          <a:xfrm flipV="1">
            <a:off x="1735165" y="5214595"/>
            <a:ext cx="10708" cy="330424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sa strelicom 28"/>
          <p:cNvCxnSpPr/>
          <p:nvPr/>
        </p:nvCxnSpPr>
        <p:spPr>
          <a:xfrm flipH="1">
            <a:off x="1732515" y="1702655"/>
            <a:ext cx="151981" cy="25466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sa strelicom 29"/>
          <p:cNvCxnSpPr/>
          <p:nvPr/>
        </p:nvCxnSpPr>
        <p:spPr>
          <a:xfrm>
            <a:off x="7859196" y="3744585"/>
            <a:ext cx="286812" cy="130239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ni poveznik sa strelicom 30"/>
          <p:cNvCxnSpPr/>
          <p:nvPr/>
        </p:nvCxnSpPr>
        <p:spPr>
          <a:xfrm flipV="1">
            <a:off x="7682750" y="5256714"/>
            <a:ext cx="10708" cy="330424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sa strelicom 31"/>
          <p:cNvCxnSpPr/>
          <p:nvPr/>
        </p:nvCxnSpPr>
        <p:spPr>
          <a:xfrm flipV="1">
            <a:off x="5796136" y="5213105"/>
            <a:ext cx="355864" cy="330424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ni poveznik sa strelicom 37"/>
          <p:cNvCxnSpPr/>
          <p:nvPr/>
        </p:nvCxnSpPr>
        <p:spPr>
          <a:xfrm flipH="1">
            <a:off x="4537210" y="1704127"/>
            <a:ext cx="9812" cy="27838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ni poveznik sa strelicom 38"/>
          <p:cNvCxnSpPr/>
          <p:nvPr/>
        </p:nvCxnSpPr>
        <p:spPr>
          <a:xfrm>
            <a:off x="3032477" y="1414491"/>
            <a:ext cx="431946" cy="857653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ni poveznik sa strelicom 43"/>
          <p:cNvCxnSpPr/>
          <p:nvPr/>
        </p:nvCxnSpPr>
        <p:spPr>
          <a:xfrm>
            <a:off x="7315115" y="1682484"/>
            <a:ext cx="273109" cy="274839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1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/>
          </a:bodyPr>
          <a:lstStyle/>
          <a:p>
            <a:r>
              <a:rPr lang="hr-HR" dirty="0"/>
              <a:t>Vrpca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820891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utnik 5"/>
          <p:cNvSpPr/>
          <p:nvPr/>
        </p:nvSpPr>
        <p:spPr>
          <a:xfrm>
            <a:off x="1255676" y="2985758"/>
            <a:ext cx="2164196" cy="8752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3419872" y="2985758"/>
            <a:ext cx="1872208" cy="8752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5292080" y="2985758"/>
            <a:ext cx="2376264" cy="8752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7668344" y="2985758"/>
            <a:ext cx="1008112" cy="8784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467544" y="2985758"/>
            <a:ext cx="788132" cy="8752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1" name="Ravni poveznik sa strelicom 10"/>
          <p:cNvCxnSpPr/>
          <p:nvPr/>
        </p:nvCxnSpPr>
        <p:spPr>
          <a:xfrm flipV="1">
            <a:off x="3779912" y="4005064"/>
            <a:ext cx="0" cy="79208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/>
          <p:nvPr/>
        </p:nvCxnSpPr>
        <p:spPr>
          <a:xfrm flipH="1" flipV="1">
            <a:off x="1863205" y="3668938"/>
            <a:ext cx="16835" cy="790253"/>
          </a:xfrm>
          <a:prstGeom prst="straightConnector1">
            <a:avLst/>
          </a:prstGeom>
          <a:ln w="158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niOkvir 13"/>
          <p:cNvSpPr txBox="1"/>
          <p:nvPr/>
        </p:nvSpPr>
        <p:spPr>
          <a:xfrm>
            <a:off x="3395601" y="4871662"/>
            <a:ext cx="844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>
                <a:solidFill>
                  <a:srgbClr val="C00000"/>
                </a:solidFill>
              </a:rPr>
              <a:t>Grupe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1691680" y="3368100"/>
            <a:ext cx="305200" cy="25017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kstniOkvir 16"/>
          <p:cNvSpPr txBox="1"/>
          <p:nvPr/>
        </p:nvSpPr>
        <p:spPr>
          <a:xfrm>
            <a:off x="1317435" y="4533108"/>
            <a:ext cx="1147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>
                <a:solidFill>
                  <a:srgbClr val="0070C0"/>
                </a:solidFill>
              </a:rPr>
              <a:t>Naredbe</a:t>
            </a:r>
          </a:p>
        </p:txBody>
      </p:sp>
      <p:sp>
        <p:nvSpPr>
          <p:cNvPr id="20" name="Pravokutnik 19"/>
          <p:cNvSpPr/>
          <p:nvPr/>
        </p:nvSpPr>
        <p:spPr>
          <a:xfrm>
            <a:off x="467545" y="2727374"/>
            <a:ext cx="394066" cy="25838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1" name="Ravni poveznik sa strelicom 20"/>
          <p:cNvCxnSpPr/>
          <p:nvPr/>
        </p:nvCxnSpPr>
        <p:spPr>
          <a:xfrm flipV="1">
            <a:off x="665889" y="3013312"/>
            <a:ext cx="0" cy="2196904"/>
          </a:xfrm>
          <a:prstGeom prst="straightConnector1">
            <a:avLst/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niOkvir 23"/>
          <p:cNvSpPr txBox="1"/>
          <p:nvPr/>
        </p:nvSpPr>
        <p:spPr>
          <a:xfrm>
            <a:off x="467543" y="5236609"/>
            <a:ext cx="1147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>
                <a:solidFill>
                  <a:srgbClr val="FFC000"/>
                </a:solidFill>
              </a:rPr>
              <a:t>Kartice</a:t>
            </a:r>
          </a:p>
        </p:txBody>
      </p:sp>
    </p:spTree>
    <p:extLst>
      <p:ext uri="{BB962C8B-B14F-4D97-AF65-F5344CB8AC3E}">
        <p14:creationId xmlns:p14="http://schemas.microsoft.com/office/powerpoint/2010/main" val="384210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 1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Pozivnica</a:t>
            </a:r>
          </a:p>
          <a:p>
            <a:pPr marL="0" indent="0">
              <a:buNone/>
            </a:pP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Pozivam te da zajedno proslavimo moj rođendan u srijedu, 10. 3. u 18,00 sati. Veselim se tvom dolasku!</a:t>
            </a: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7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Matija-in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Matija-inf" id="{6A67D1D2-2C43-4776-B742-07A8C78EAA1D}" vid="{A69E9C14-2D6E-457B-A0DB-F71647BCCF9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Matija-inf</Template>
  <TotalTime>1239</TotalTime>
  <Words>307</Words>
  <Application>Microsoft Office PowerPoint</Application>
  <PresentationFormat>Prikaz na zaslonu (4:3)</PresentationFormat>
  <Paragraphs>78</Paragraphs>
  <Slides>24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Franklin Gothic Demi Cond</vt:lpstr>
      <vt:lpstr>Segoe Print</vt:lpstr>
      <vt:lpstr>Times New Roman</vt:lpstr>
      <vt:lpstr>Tema Matija-inf</vt:lpstr>
      <vt:lpstr>2. OBRADA TEKSTA</vt:lpstr>
      <vt:lpstr>PowerPoint prezentacija</vt:lpstr>
      <vt:lpstr>Pokretanje programa za obradu teksta</vt:lpstr>
      <vt:lpstr>PowerPoint prezentacija</vt:lpstr>
      <vt:lpstr>PowerPoint prezentacija</vt:lpstr>
      <vt:lpstr>PowerPoint prezentacija</vt:lpstr>
      <vt:lpstr>PowerPoint prezentacija</vt:lpstr>
      <vt:lpstr>Vrpca</vt:lpstr>
      <vt:lpstr>Vježba 1</vt:lpstr>
      <vt:lpstr>Kako spremiti dokument ??</vt:lpstr>
      <vt:lpstr>PowerPoint prezentacija</vt:lpstr>
      <vt:lpstr>PowerPoint prezentacija</vt:lpstr>
      <vt:lpstr>Desktop (radna površina) -&gt; odaberemo mapu gdje želimo spremiti -&gt; imenovati datoteku -&gt; spremi (save)</vt:lpstr>
      <vt:lpstr>Mijenjanje vrste i veličine slova</vt:lpstr>
      <vt:lpstr>Dijaloški okvir Font</vt:lpstr>
      <vt:lpstr>Vježba 2</vt:lpstr>
      <vt:lpstr>Vježba 3</vt:lpstr>
      <vt:lpstr>Promjena boje slova (fonta)</vt:lpstr>
      <vt:lpstr>Promjena boje slova (fonta)</vt:lpstr>
      <vt:lpstr>Grupa alata Odlomak</vt:lpstr>
      <vt:lpstr>Vježba 7</vt:lpstr>
      <vt:lpstr>Provjera usvojenosti znanja </vt:lpstr>
      <vt:lpstr>4. Napiši izreku grčkog filozofa Epikteta: </vt:lpstr>
      <vt:lpstr>Rješenje zadatka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Oblikovanje teksta</dc:title>
  <dc:creator>Ivana &amp; Vedran</dc:creator>
  <cp:lastModifiedBy>Učitelj</cp:lastModifiedBy>
  <cp:revision>66</cp:revision>
  <dcterms:created xsi:type="dcterms:W3CDTF">2014-04-12T08:40:59Z</dcterms:created>
  <dcterms:modified xsi:type="dcterms:W3CDTF">2019-11-14T18:19:26Z</dcterms:modified>
</cp:coreProperties>
</file>